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vml" ContentType="application/vnd.openxmlformats-officedocument.vmlDrawing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9" r:id="rId2"/>
    <p:sldId id="310" r:id="rId3"/>
    <p:sldId id="311" r:id="rId4"/>
    <p:sldId id="260" r:id="rId5"/>
    <p:sldId id="289" r:id="rId6"/>
    <p:sldId id="291" r:id="rId7"/>
    <p:sldId id="262" r:id="rId8"/>
    <p:sldId id="290" r:id="rId9"/>
    <p:sldId id="292" r:id="rId10"/>
    <p:sldId id="261" r:id="rId11"/>
    <p:sldId id="293" r:id="rId12"/>
    <p:sldId id="295" r:id="rId13"/>
    <p:sldId id="296" r:id="rId14"/>
    <p:sldId id="312" r:id="rId15"/>
  </p:sldIdLst>
  <p:sldSz cx="9144000" cy="6858000" type="letter"/>
  <p:notesSz cx="6985000" cy="92821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03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4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7638" y="0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64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7638" y="8818563"/>
            <a:ext cx="302736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49" tIns="46474" rIns="92949" bIns="46474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542157B8-C43B-4E5D-ADF2-824281FDEB1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6050" y="0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3163" y="696913"/>
            <a:ext cx="4638675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55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8500" y="4408488"/>
            <a:ext cx="5588000" cy="417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6975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endParaRPr lang="en-US"/>
          </a:p>
        </p:txBody>
      </p:sp>
      <p:sp>
        <p:nvSpPr>
          <p:cNvPr id="655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050" y="8816975"/>
            <a:ext cx="3027363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fld id="{15572D3E-9A1D-476C-A81F-5BF5E68073E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A0C041-7CF5-4A44-A743-82390D4F281B}" type="slidenum">
              <a:rPr lang="en-US"/>
              <a:pPr/>
              <a:t>1</a:t>
            </a:fld>
            <a:endParaRPr lang="en-US"/>
          </a:p>
        </p:txBody>
      </p:sp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ED2D2C-04F8-41E8-90C4-EA15953479AE}" type="slidenum">
              <a:rPr lang="en-US"/>
              <a:pPr/>
              <a:t>10</a:t>
            </a:fld>
            <a:endParaRPr lang="en-US"/>
          </a:p>
        </p:txBody>
      </p:sp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276EEA-A3D6-40B6-BA90-511DD61FCD31}" type="slidenum">
              <a:rPr lang="en-US"/>
              <a:pPr/>
              <a:t>11</a:t>
            </a:fld>
            <a:endParaRPr lang="en-US"/>
          </a:p>
        </p:txBody>
      </p:sp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F59741-C74A-4B94-A235-6D40DB88D025}" type="slidenum">
              <a:rPr lang="en-US"/>
              <a:pPr/>
              <a:t>12</a:t>
            </a:fld>
            <a:endParaRPr lang="en-US"/>
          </a:p>
        </p:txBody>
      </p:sp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0E0F90-6264-4FD4-B34B-0A9C1684AFF4}" type="slidenum">
              <a:rPr lang="en-US"/>
              <a:pPr/>
              <a:t>13</a:t>
            </a:fld>
            <a:endParaRPr lang="en-US"/>
          </a:p>
        </p:txBody>
      </p:sp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29D017-044B-4A96-BE5C-5D7BCE69B7BE}" type="slidenum">
              <a:rPr lang="en-US"/>
              <a:pPr/>
              <a:t>2</a:t>
            </a:fld>
            <a:endParaRPr lang="en-US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C7BC77-46A8-4914-BE2F-F5A079329202}" type="slidenum">
              <a:rPr lang="en-US"/>
              <a:pPr/>
              <a:t>3</a:t>
            </a:fld>
            <a:endParaRPr lang="en-US"/>
          </a:p>
        </p:txBody>
      </p:sp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E977A7-2C8A-4258-8BEC-B24C69C5538F}" type="slidenum">
              <a:rPr lang="en-US"/>
              <a:pPr/>
              <a:t>4</a:t>
            </a:fld>
            <a:endParaRPr lang="en-US"/>
          </a:p>
        </p:txBody>
      </p:sp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916820-CBA5-41C0-9CE3-AC576510EA07}" type="slidenum">
              <a:rPr lang="en-US"/>
              <a:pPr/>
              <a:t>5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6E3D93-2E60-41D8-B196-5BBBE9425286}" type="slidenum">
              <a:rPr lang="en-US"/>
              <a:pPr/>
              <a:t>6</a:t>
            </a:fld>
            <a:endParaRPr lang="en-US"/>
          </a:p>
        </p:txBody>
      </p:sp>
      <p:sp>
        <p:nvSpPr>
          <p:cNvPr id="7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767635D-DFB8-4704-B15C-E6CFF358CF9D}" type="slidenum">
              <a:rPr lang="en-US"/>
              <a:pPr/>
              <a:t>7</a:t>
            </a:fld>
            <a:endParaRPr lang="en-US"/>
          </a:p>
        </p:txBody>
      </p:sp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30DD47-19AD-4A43-A710-10B4CA3EC025}" type="slidenum">
              <a:rPr lang="en-US"/>
              <a:pPr/>
              <a:t>8</a:t>
            </a:fld>
            <a:endParaRPr lang="en-US"/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0D18B2-EA51-4DAC-9F53-6FF9A77074BD}" type="slidenum">
              <a:rPr lang="en-US"/>
              <a:pPr/>
              <a:t>9</a:t>
            </a:fld>
            <a:endParaRPr lang="en-US"/>
          </a:p>
        </p:txBody>
      </p:sp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95400"/>
            <a:ext cx="3810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3810000" cy="5257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6858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95400"/>
            <a:ext cx="77724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Languages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Given an alphabet </a:t>
            </a:r>
            <a:r>
              <a:rPr lang="en-US" sz="2800">
                <a:sym typeface="Symbol" pitchFamily="18" charset="2"/>
              </a:rPr>
              <a:t>, we can make a word or string by concatenating the letters of .</a:t>
            </a:r>
            <a:endParaRPr lang="en-US" sz="2800"/>
          </a:p>
          <a:p>
            <a:endParaRPr lang="en-US" sz="2800"/>
          </a:p>
          <a:p>
            <a:r>
              <a:rPr lang="en-US" sz="2800"/>
              <a:t>Concatenation of “x” and “y” is “xy”</a:t>
            </a:r>
          </a:p>
          <a:p>
            <a:endParaRPr lang="en-US" sz="2800"/>
          </a:p>
          <a:p>
            <a:r>
              <a:rPr lang="en-US" sz="2800"/>
              <a:t>Typical example: </a:t>
            </a:r>
            <a:r>
              <a:rPr lang="en-US" sz="2800">
                <a:sym typeface="Symbol" pitchFamily="18" charset="2"/>
              </a:rPr>
              <a:t>={0,1}, the possible words over  are the finite bit strings.</a:t>
            </a:r>
          </a:p>
          <a:p>
            <a:endParaRPr lang="en-US" sz="2800"/>
          </a:p>
          <a:p>
            <a:r>
              <a:rPr lang="en-US" sz="2800"/>
              <a:t>A language is a set of words.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Finite Automaton (def.)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 deterministic finite automaton (DFA)</a:t>
            </a:r>
            <a:br>
              <a:rPr lang="en-US"/>
            </a:br>
            <a:r>
              <a:rPr lang="en-US"/>
              <a:t>M is defined by a 5-tuple M=(Q,</a:t>
            </a:r>
            <a:r>
              <a:rPr lang="en-US">
                <a:sym typeface="Symbol" pitchFamily="18" charset="2"/>
              </a:rPr>
              <a:t>,</a:t>
            </a:r>
            <a:r>
              <a:rPr lang="en-US"/>
              <a:t>,q</a:t>
            </a:r>
            <a:r>
              <a:rPr lang="en-US" baseline="-25000"/>
              <a:t>0</a:t>
            </a:r>
            <a:r>
              <a:rPr lang="en-US"/>
              <a:t>,F)</a:t>
            </a:r>
          </a:p>
          <a:p>
            <a:endParaRPr lang="en-US"/>
          </a:p>
          <a:p>
            <a:pPr lvl="1"/>
            <a:r>
              <a:rPr lang="en-US"/>
              <a:t>Q: finite set of states</a:t>
            </a:r>
          </a:p>
          <a:p>
            <a:pPr lvl="1"/>
            <a:r>
              <a:rPr lang="en-US">
                <a:sym typeface="Symbol" pitchFamily="18" charset="2"/>
              </a:rPr>
              <a:t>: finite alphabet</a:t>
            </a:r>
          </a:p>
          <a:p>
            <a:pPr lvl="1"/>
            <a:r>
              <a:rPr lang="en-US">
                <a:sym typeface="Symbol" pitchFamily="18" charset="2"/>
              </a:rPr>
              <a:t></a:t>
            </a:r>
            <a:r>
              <a:rPr lang="en-US"/>
              <a:t>: transition function </a:t>
            </a:r>
            <a:r>
              <a:rPr lang="en-US">
                <a:sym typeface="Symbol" pitchFamily="18" charset="2"/>
              </a:rPr>
              <a:t></a:t>
            </a:r>
            <a:r>
              <a:rPr lang="en-US"/>
              <a:t>:Q</a:t>
            </a:r>
            <a:r>
              <a:rPr lang="en-US">
                <a:sym typeface="Symbol" pitchFamily="18" charset="2"/>
              </a:rPr>
              <a:t>Q</a:t>
            </a:r>
          </a:p>
          <a:p>
            <a:pPr lvl="1"/>
            <a:r>
              <a:rPr lang="en-US"/>
              <a:t>q</a:t>
            </a:r>
            <a:r>
              <a:rPr lang="en-US" baseline="-25000"/>
              <a:t>0</a:t>
            </a:r>
            <a:r>
              <a:rPr lang="en-US">
                <a:sym typeface="Symbol" pitchFamily="18" charset="2"/>
              </a:rPr>
              <a:t>Q: s</a:t>
            </a:r>
            <a:r>
              <a:rPr lang="en-US"/>
              <a:t>tart state</a:t>
            </a:r>
          </a:p>
          <a:p>
            <a:pPr lvl="1"/>
            <a:r>
              <a:rPr lang="en-US"/>
              <a:t>F</a:t>
            </a:r>
            <a:r>
              <a:rPr lang="en-US">
                <a:sym typeface="Symbol" pitchFamily="18" charset="2"/>
              </a:rPr>
              <a:t>Q: set of accepting states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 = (Q,</a:t>
            </a:r>
            <a:r>
              <a:rPr lang="en-US">
                <a:sym typeface="Symbol" pitchFamily="18" charset="2"/>
              </a:rPr>
              <a:t>,</a:t>
            </a:r>
            <a:r>
              <a:rPr lang="en-US"/>
              <a:t>,q,F)</a:t>
            </a:r>
          </a:p>
        </p:txBody>
      </p:sp>
      <p:sp>
        <p:nvSpPr>
          <p:cNvPr id="39957" name="Rectangle 21"/>
          <p:cNvSpPr>
            <a:spLocks noChangeArrowheads="1"/>
          </p:cNvSpPr>
          <p:nvPr/>
        </p:nvSpPr>
        <p:spPr bwMode="auto">
          <a:xfrm>
            <a:off x="76200" y="1487488"/>
            <a:ext cx="4572000" cy="308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>
              <a:spcBef>
                <a:spcPct val="50000"/>
              </a:spcBef>
            </a:pPr>
            <a:r>
              <a:rPr lang="en-US" u="sng">
                <a:solidFill>
                  <a:schemeClr val="tx1"/>
                </a:solidFill>
              </a:rPr>
              <a:t>states</a:t>
            </a:r>
            <a:r>
              <a:rPr lang="en-US">
                <a:solidFill>
                  <a:schemeClr val="tx1"/>
                </a:solidFill>
              </a:rPr>
              <a:t> Q = {q</a:t>
            </a:r>
            <a:r>
              <a:rPr lang="en-US" baseline="-25000">
                <a:solidFill>
                  <a:schemeClr val="tx1"/>
                </a:solidFill>
              </a:rPr>
              <a:t>1</a:t>
            </a:r>
            <a:r>
              <a:rPr lang="en-US">
                <a:solidFill>
                  <a:schemeClr val="tx1"/>
                </a:solidFill>
              </a:rPr>
              <a:t>,q</a:t>
            </a:r>
            <a:r>
              <a:rPr lang="en-US" baseline="-25000">
                <a:solidFill>
                  <a:schemeClr val="tx1"/>
                </a:solidFill>
              </a:rPr>
              <a:t>2</a:t>
            </a:r>
            <a:r>
              <a:rPr lang="en-US">
                <a:solidFill>
                  <a:schemeClr val="tx1"/>
                </a:solidFill>
              </a:rPr>
              <a:t>,q</a:t>
            </a:r>
            <a:r>
              <a:rPr lang="en-US" baseline="-25000">
                <a:solidFill>
                  <a:schemeClr val="tx1"/>
                </a:solidFill>
              </a:rPr>
              <a:t>3</a:t>
            </a:r>
            <a:r>
              <a:rPr lang="en-US">
                <a:solidFill>
                  <a:schemeClr val="tx1"/>
                </a:solidFill>
              </a:rPr>
              <a:t>}</a:t>
            </a:r>
          </a:p>
          <a:p>
            <a:pPr lvl="1">
              <a:spcBef>
                <a:spcPct val="50000"/>
              </a:spcBef>
            </a:pPr>
            <a:r>
              <a:rPr lang="en-US" u="sng">
                <a:solidFill>
                  <a:schemeClr val="tx1"/>
                </a:solidFill>
                <a:sym typeface="Symbol" pitchFamily="18" charset="2"/>
              </a:rPr>
              <a:t>alphabet</a:t>
            </a:r>
            <a:r>
              <a:rPr lang="en-US">
                <a:solidFill>
                  <a:schemeClr val="tx1"/>
                </a:solidFill>
                <a:sym typeface="Symbol" pitchFamily="18" charset="2"/>
              </a:rPr>
              <a:t>  = {0,1} </a:t>
            </a:r>
          </a:p>
          <a:p>
            <a:pPr lvl="1">
              <a:spcBef>
                <a:spcPct val="50000"/>
              </a:spcBef>
            </a:pPr>
            <a:r>
              <a:rPr lang="en-US" u="sng">
                <a:solidFill>
                  <a:schemeClr val="tx1"/>
                </a:solidFill>
                <a:sym typeface="Symbol" pitchFamily="18" charset="2"/>
              </a:rPr>
              <a:t>start state</a:t>
            </a:r>
            <a:r>
              <a:rPr lang="en-US">
                <a:solidFill>
                  <a:schemeClr val="tx1"/>
                </a:solidFill>
                <a:sym typeface="Symbol" pitchFamily="18" charset="2"/>
              </a:rPr>
              <a:t> q</a:t>
            </a:r>
            <a:r>
              <a:rPr lang="en-US" baseline="-25000">
                <a:solidFill>
                  <a:schemeClr val="tx1"/>
                </a:solidFill>
                <a:sym typeface="Symbol" pitchFamily="18" charset="2"/>
              </a:rPr>
              <a:t>1</a:t>
            </a:r>
            <a:endParaRPr lang="en-US">
              <a:solidFill>
                <a:schemeClr val="tx1"/>
              </a:solidFill>
              <a:sym typeface="Symbol" pitchFamily="18" charset="2"/>
            </a:endParaRPr>
          </a:p>
          <a:p>
            <a:pPr lvl="1">
              <a:spcBef>
                <a:spcPct val="50000"/>
              </a:spcBef>
            </a:pPr>
            <a:r>
              <a:rPr lang="en-US" u="sng">
                <a:solidFill>
                  <a:schemeClr val="tx1"/>
                </a:solidFill>
                <a:sym typeface="Symbol" pitchFamily="18" charset="2"/>
              </a:rPr>
              <a:t>accept states</a:t>
            </a:r>
            <a:r>
              <a:rPr lang="en-US">
                <a:solidFill>
                  <a:schemeClr val="tx1"/>
                </a:solidFill>
                <a:sym typeface="Symbol" pitchFamily="18" charset="2"/>
              </a:rPr>
              <a:t> F={q</a:t>
            </a:r>
            <a:r>
              <a:rPr lang="en-US" baseline="-25000">
                <a:solidFill>
                  <a:schemeClr val="tx1"/>
                </a:solidFill>
                <a:sym typeface="Symbol" pitchFamily="18" charset="2"/>
              </a:rPr>
              <a:t>2</a:t>
            </a:r>
            <a:r>
              <a:rPr lang="en-US">
                <a:solidFill>
                  <a:schemeClr val="tx1"/>
                </a:solidFill>
                <a:sym typeface="Symbol" pitchFamily="18" charset="2"/>
              </a:rPr>
              <a:t>}</a:t>
            </a:r>
          </a:p>
          <a:p>
            <a:pPr lvl="1">
              <a:spcBef>
                <a:spcPct val="50000"/>
              </a:spcBef>
            </a:pPr>
            <a:r>
              <a:rPr lang="en-US" u="sng">
                <a:solidFill>
                  <a:schemeClr val="tx1"/>
                </a:solidFill>
              </a:rPr>
              <a:t>transition function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  <a:sym typeface="Symbol" pitchFamily="18" charset="2"/>
              </a:rPr>
              <a:t>:</a:t>
            </a:r>
          </a:p>
        </p:txBody>
      </p:sp>
      <p:graphicFrame>
        <p:nvGraphicFramePr>
          <p:cNvPr id="39958" name="Object 22"/>
          <p:cNvGraphicFramePr>
            <a:graphicFrameLocks noChangeAspect="1"/>
          </p:cNvGraphicFramePr>
          <p:nvPr/>
        </p:nvGraphicFramePr>
        <p:xfrm>
          <a:off x="3910013" y="4076700"/>
          <a:ext cx="2109787" cy="2400300"/>
        </p:xfrm>
        <a:graphic>
          <a:graphicData uri="http://schemas.openxmlformats.org/presentationml/2006/ole">
            <p:oleObj spid="_x0000_s39958" name="Equation" r:id="rId4" imgW="736560" imgH="838080" progId="Equation.3">
              <p:embed/>
            </p:oleObj>
          </a:graphicData>
        </a:graphic>
      </p:graphicFrame>
      <p:grpSp>
        <p:nvGrpSpPr>
          <p:cNvPr id="39959" name="Group 23"/>
          <p:cNvGrpSpPr>
            <a:grpSpLocks/>
          </p:cNvGrpSpPr>
          <p:nvPr/>
        </p:nvGrpSpPr>
        <p:grpSpPr bwMode="auto">
          <a:xfrm>
            <a:off x="3657600" y="1295400"/>
            <a:ext cx="4648200" cy="2568575"/>
            <a:chOff x="1344" y="816"/>
            <a:chExt cx="3216" cy="1805"/>
          </a:xfrm>
        </p:grpSpPr>
        <p:sp>
          <p:nvSpPr>
            <p:cNvPr id="39960" name="Oval 24"/>
            <p:cNvSpPr>
              <a:spLocks noChangeArrowheads="1"/>
            </p:cNvSpPr>
            <p:nvPr/>
          </p:nvSpPr>
          <p:spPr bwMode="auto">
            <a:xfrm>
              <a:off x="1925" y="1669"/>
              <a:ext cx="402" cy="404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1" name="Text Box 25"/>
            <p:cNvSpPr txBox="1">
              <a:spLocks noChangeArrowheads="1"/>
            </p:cNvSpPr>
            <p:nvPr/>
          </p:nvSpPr>
          <p:spPr bwMode="auto">
            <a:xfrm>
              <a:off x="1981" y="1669"/>
              <a:ext cx="371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q</a:t>
              </a:r>
              <a:r>
                <a:rPr lang="en-US" b="1" baseline="-2500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39962" name="Oval 26"/>
            <p:cNvSpPr>
              <a:spLocks noChangeArrowheads="1"/>
            </p:cNvSpPr>
            <p:nvPr/>
          </p:nvSpPr>
          <p:spPr bwMode="auto">
            <a:xfrm>
              <a:off x="3086" y="1669"/>
              <a:ext cx="402" cy="404"/>
            </a:xfrm>
            <a:prstGeom prst="ellipse">
              <a:avLst/>
            </a:prstGeom>
            <a:solidFill>
              <a:srgbClr val="0066FF"/>
            </a:solidFill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3" name="Text Box 27"/>
            <p:cNvSpPr txBox="1">
              <a:spLocks noChangeArrowheads="1"/>
            </p:cNvSpPr>
            <p:nvPr/>
          </p:nvSpPr>
          <p:spPr bwMode="auto">
            <a:xfrm>
              <a:off x="3102" y="1669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q</a:t>
              </a:r>
              <a:r>
                <a:rPr lang="en-US" b="1" baseline="-2500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39964" name="Oval 28"/>
            <p:cNvSpPr>
              <a:spLocks noChangeArrowheads="1"/>
            </p:cNvSpPr>
            <p:nvPr/>
          </p:nvSpPr>
          <p:spPr bwMode="auto">
            <a:xfrm>
              <a:off x="4158" y="1669"/>
              <a:ext cx="402" cy="404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5" name="Text Box 29"/>
            <p:cNvSpPr txBox="1">
              <a:spLocks noChangeArrowheads="1"/>
            </p:cNvSpPr>
            <p:nvPr/>
          </p:nvSpPr>
          <p:spPr bwMode="auto">
            <a:xfrm>
              <a:off x="4174" y="1669"/>
              <a:ext cx="37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q</a:t>
              </a:r>
              <a:r>
                <a:rPr lang="en-US" b="1" baseline="-2500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39966" name="Freeform 30"/>
            <p:cNvSpPr>
              <a:spLocks/>
            </p:cNvSpPr>
            <p:nvPr/>
          </p:nvSpPr>
          <p:spPr bwMode="auto">
            <a:xfrm>
              <a:off x="2282" y="1534"/>
              <a:ext cx="893" cy="135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624" y="0"/>
                </a:cxn>
                <a:cxn ang="0">
                  <a:pos x="1152" y="240"/>
                </a:cxn>
              </a:cxnLst>
              <a:rect l="0" t="0" r="r" b="b"/>
              <a:pathLst>
                <a:path w="1152" h="240">
                  <a:moveTo>
                    <a:pt x="0" y="240"/>
                  </a:moveTo>
                  <a:cubicBezTo>
                    <a:pt x="216" y="120"/>
                    <a:pt x="432" y="0"/>
                    <a:pt x="624" y="0"/>
                  </a:cubicBezTo>
                  <a:cubicBezTo>
                    <a:pt x="816" y="0"/>
                    <a:pt x="984" y="120"/>
                    <a:pt x="1152" y="24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9967" name="Text Box 31"/>
            <p:cNvSpPr txBox="1">
              <a:spLocks noChangeArrowheads="1"/>
            </p:cNvSpPr>
            <p:nvPr/>
          </p:nvSpPr>
          <p:spPr bwMode="auto">
            <a:xfrm>
              <a:off x="2618" y="1220"/>
              <a:ext cx="26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39968" name="Freeform 32"/>
            <p:cNvSpPr>
              <a:spLocks/>
            </p:cNvSpPr>
            <p:nvPr/>
          </p:nvSpPr>
          <p:spPr bwMode="auto">
            <a:xfrm>
              <a:off x="3399" y="1534"/>
              <a:ext cx="893" cy="135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624" y="0"/>
                </a:cxn>
                <a:cxn ang="0">
                  <a:pos x="1152" y="240"/>
                </a:cxn>
              </a:cxnLst>
              <a:rect l="0" t="0" r="r" b="b"/>
              <a:pathLst>
                <a:path w="1152" h="240">
                  <a:moveTo>
                    <a:pt x="0" y="240"/>
                  </a:moveTo>
                  <a:cubicBezTo>
                    <a:pt x="216" y="120"/>
                    <a:pt x="432" y="0"/>
                    <a:pt x="624" y="0"/>
                  </a:cubicBezTo>
                  <a:cubicBezTo>
                    <a:pt x="816" y="0"/>
                    <a:pt x="984" y="120"/>
                    <a:pt x="1152" y="24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9969" name="Text Box 33"/>
            <p:cNvSpPr txBox="1">
              <a:spLocks noChangeArrowheads="1"/>
            </p:cNvSpPr>
            <p:nvPr/>
          </p:nvSpPr>
          <p:spPr bwMode="auto">
            <a:xfrm>
              <a:off x="3735" y="1220"/>
              <a:ext cx="26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39970" name="Freeform 34"/>
            <p:cNvSpPr>
              <a:spLocks/>
            </p:cNvSpPr>
            <p:nvPr/>
          </p:nvSpPr>
          <p:spPr bwMode="auto">
            <a:xfrm flipV="1">
              <a:off x="3399" y="2073"/>
              <a:ext cx="848" cy="135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624" y="0"/>
                </a:cxn>
                <a:cxn ang="0">
                  <a:pos x="1152" y="240"/>
                </a:cxn>
              </a:cxnLst>
              <a:rect l="0" t="0" r="r" b="b"/>
              <a:pathLst>
                <a:path w="1152" h="240">
                  <a:moveTo>
                    <a:pt x="0" y="240"/>
                  </a:moveTo>
                  <a:cubicBezTo>
                    <a:pt x="216" y="120"/>
                    <a:pt x="432" y="0"/>
                    <a:pt x="624" y="0"/>
                  </a:cubicBezTo>
                  <a:cubicBezTo>
                    <a:pt x="816" y="0"/>
                    <a:pt x="984" y="120"/>
                    <a:pt x="1152" y="24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9971" name="Freeform 35"/>
            <p:cNvSpPr>
              <a:spLocks/>
            </p:cNvSpPr>
            <p:nvPr/>
          </p:nvSpPr>
          <p:spPr bwMode="auto">
            <a:xfrm>
              <a:off x="2044" y="1085"/>
              <a:ext cx="283" cy="539"/>
            </a:xfrm>
            <a:custGeom>
              <a:avLst/>
              <a:gdLst/>
              <a:ahLst/>
              <a:cxnLst>
                <a:cxn ang="0">
                  <a:pos x="40" y="1120"/>
                </a:cxn>
                <a:cxn ang="0">
                  <a:pos x="40" y="160"/>
                </a:cxn>
                <a:cxn ang="0">
                  <a:pos x="280" y="160"/>
                </a:cxn>
                <a:cxn ang="0">
                  <a:pos x="184" y="1120"/>
                </a:cxn>
              </a:cxnLst>
              <a:rect l="0" t="0" r="r" b="b"/>
              <a:pathLst>
                <a:path w="304" h="1120">
                  <a:moveTo>
                    <a:pt x="40" y="1120"/>
                  </a:moveTo>
                  <a:cubicBezTo>
                    <a:pt x="20" y="720"/>
                    <a:pt x="0" y="320"/>
                    <a:pt x="40" y="160"/>
                  </a:cubicBezTo>
                  <a:cubicBezTo>
                    <a:pt x="80" y="0"/>
                    <a:pt x="256" y="0"/>
                    <a:pt x="280" y="160"/>
                  </a:cubicBezTo>
                  <a:cubicBezTo>
                    <a:pt x="304" y="320"/>
                    <a:pt x="244" y="720"/>
                    <a:pt x="184" y="112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9972" name="Text Box 36"/>
            <p:cNvSpPr txBox="1">
              <a:spLocks noChangeArrowheads="1"/>
            </p:cNvSpPr>
            <p:nvPr/>
          </p:nvSpPr>
          <p:spPr bwMode="auto">
            <a:xfrm>
              <a:off x="2128" y="816"/>
              <a:ext cx="26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39973" name="Freeform 37"/>
            <p:cNvSpPr>
              <a:spLocks/>
            </p:cNvSpPr>
            <p:nvPr/>
          </p:nvSpPr>
          <p:spPr bwMode="auto">
            <a:xfrm>
              <a:off x="3175" y="1085"/>
              <a:ext cx="283" cy="539"/>
            </a:xfrm>
            <a:custGeom>
              <a:avLst/>
              <a:gdLst/>
              <a:ahLst/>
              <a:cxnLst>
                <a:cxn ang="0">
                  <a:pos x="40" y="1120"/>
                </a:cxn>
                <a:cxn ang="0">
                  <a:pos x="40" y="160"/>
                </a:cxn>
                <a:cxn ang="0">
                  <a:pos x="280" y="160"/>
                </a:cxn>
                <a:cxn ang="0">
                  <a:pos x="184" y="1120"/>
                </a:cxn>
              </a:cxnLst>
              <a:rect l="0" t="0" r="r" b="b"/>
              <a:pathLst>
                <a:path w="304" h="1120">
                  <a:moveTo>
                    <a:pt x="40" y="1120"/>
                  </a:moveTo>
                  <a:cubicBezTo>
                    <a:pt x="20" y="720"/>
                    <a:pt x="0" y="320"/>
                    <a:pt x="40" y="160"/>
                  </a:cubicBezTo>
                  <a:cubicBezTo>
                    <a:pt x="80" y="0"/>
                    <a:pt x="256" y="0"/>
                    <a:pt x="280" y="160"/>
                  </a:cubicBezTo>
                  <a:cubicBezTo>
                    <a:pt x="304" y="320"/>
                    <a:pt x="244" y="720"/>
                    <a:pt x="184" y="112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9974" name="Text Box 38"/>
            <p:cNvSpPr txBox="1">
              <a:spLocks noChangeArrowheads="1"/>
            </p:cNvSpPr>
            <p:nvPr/>
          </p:nvSpPr>
          <p:spPr bwMode="auto">
            <a:xfrm>
              <a:off x="3288" y="816"/>
              <a:ext cx="26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39975" name="Line 39"/>
            <p:cNvSpPr>
              <a:spLocks noChangeShapeType="1"/>
            </p:cNvSpPr>
            <p:nvPr/>
          </p:nvSpPr>
          <p:spPr bwMode="auto">
            <a:xfrm flipV="1">
              <a:off x="1344" y="1939"/>
              <a:ext cx="536" cy="8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9976" name="Text Box 40"/>
            <p:cNvSpPr txBox="1">
              <a:spLocks noChangeArrowheads="1"/>
            </p:cNvSpPr>
            <p:nvPr/>
          </p:nvSpPr>
          <p:spPr bwMode="auto">
            <a:xfrm>
              <a:off x="3677" y="2256"/>
              <a:ext cx="470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0,1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99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9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7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Recognizing Languages (def)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685800" y="1905000"/>
            <a:ext cx="7712075" cy="423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>
                <a:solidFill>
                  <a:schemeClr val="tx1"/>
                </a:solidFill>
              </a:rPr>
              <a:t>A finite automaton </a:t>
            </a:r>
            <a:r>
              <a:rPr lang="en-US" sz="3200" b="1">
                <a:solidFill>
                  <a:schemeClr val="tx1"/>
                </a:solidFill>
              </a:rPr>
              <a:t>M = (Q,</a:t>
            </a:r>
            <a:r>
              <a:rPr lang="en-US" sz="3200" b="1">
                <a:solidFill>
                  <a:schemeClr val="tx1"/>
                </a:solidFill>
                <a:sym typeface="Symbol" pitchFamily="18" charset="2"/>
              </a:rPr>
              <a:t>,</a:t>
            </a:r>
            <a:r>
              <a:rPr lang="en-US" sz="3200" b="1">
                <a:solidFill>
                  <a:schemeClr val="tx1"/>
                </a:solidFill>
              </a:rPr>
              <a:t>,q,F)</a:t>
            </a:r>
            <a:r>
              <a:rPr lang="en-US">
                <a:solidFill>
                  <a:schemeClr val="tx1"/>
                </a:solidFill>
              </a:rPr>
              <a:t> </a:t>
            </a:r>
            <a:r>
              <a:rPr lang="en-US" u="sng">
                <a:solidFill>
                  <a:schemeClr val="tx1"/>
                </a:solidFill>
              </a:rPr>
              <a:t>accepts </a:t>
            </a:r>
            <a:r>
              <a:rPr lang="en-US">
                <a:solidFill>
                  <a:schemeClr val="tx1"/>
                </a:solidFill>
              </a:rPr>
              <a:t>a string/word </a:t>
            </a:r>
            <a:r>
              <a:rPr lang="en-US" b="1">
                <a:solidFill>
                  <a:schemeClr val="tx1"/>
                </a:solidFill>
              </a:rPr>
              <a:t>w</a:t>
            </a:r>
            <a:r>
              <a:rPr lang="en-US">
                <a:solidFill>
                  <a:schemeClr val="tx1"/>
                </a:solidFill>
              </a:rPr>
              <a:t> = w</a:t>
            </a:r>
            <a:r>
              <a:rPr lang="en-US" baseline="-25000">
                <a:solidFill>
                  <a:schemeClr val="tx1"/>
                </a:solidFill>
              </a:rPr>
              <a:t>1</a:t>
            </a:r>
            <a:r>
              <a:rPr lang="en-US">
                <a:solidFill>
                  <a:schemeClr val="tx1"/>
                </a:solidFill>
              </a:rPr>
              <a:t>…w</a:t>
            </a:r>
            <a:r>
              <a:rPr lang="en-US" baseline="-25000">
                <a:solidFill>
                  <a:schemeClr val="tx1"/>
                </a:solidFill>
              </a:rPr>
              <a:t>n</a:t>
            </a:r>
            <a:r>
              <a:rPr lang="en-US">
                <a:solidFill>
                  <a:schemeClr val="tx1"/>
                </a:solidFill>
              </a:rPr>
              <a:t> if and only if there is a sequence r</a:t>
            </a:r>
            <a:r>
              <a:rPr lang="en-US" baseline="-25000">
                <a:solidFill>
                  <a:schemeClr val="tx1"/>
                </a:solidFill>
              </a:rPr>
              <a:t>0</a:t>
            </a:r>
            <a:r>
              <a:rPr lang="en-US">
                <a:solidFill>
                  <a:schemeClr val="tx1"/>
                </a:solidFill>
              </a:rPr>
              <a:t>…r</a:t>
            </a:r>
            <a:r>
              <a:rPr lang="en-US" baseline="-25000">
                <a:solidFill>
                  <a:schemeClr val="tx1"/>
                </a:solidFill>
              </a:rPr>
              <a:t>n</a:t>
            </a:r>
            <a:r>
              <a:rPr lang="en-US">
                <a:solidFill>
                  <a:schemeClr val="tx1"/>
                </a:solidFill>
              </a:rPr>
              <a:t> of states in Q such that:</a:t>
            </a:r>
          </a:p>
          <a:p>
            <a:endParaRPr lang="en-US">
              <a:solidFill>
                <a:schemeClr val="tx1"/>
              </a:solidFill>
            </a:endParaRPr>
          </a:p>
          <a:p>
            <a:r>
              <a:rPr lang="en-US">
                <a:solidFill>
                  <a:schemeClr val="tx1"/>
                </a:solidFill>
              </a:rPr>
              <a:t>1)  r</a:t>
            </a:r>
            <a:r>
              <a:rPr lang="en-US" baseline="-25000">
                <a:solidFill>
                  <a:schemeClr val="tx1"/>
                </a:solidFill>
              </a:rPr>
              <a:t>0 </a:t>
            </a:r>
            <a:r>
              <a:rPr lang="en-US">
                <a:solidFill>
                  <a:schemeClr val="tx1"/>
                </a:solidFill>
              </a:rPr>
              <a:t>= q</a:t>
            </a:r>
            <a:r>
              <a:rPr lang="en-US" baseline="-25000">
                <a:solidFill>
                  <a:schemeClr val="tx1"/>
                </a:solidFill>
              </a:rPr>
              <a:t>0</a:t>
            </a:r>
          </a:p>
          <a:p>
            <a:endParaRPr lang="en-US" sz="3200">
              <a:solidFill>
                <a:schemeClr val="tx1"/>
              </a:solidFill>
              <a:sym typeface="Symbol" pitchFamily="18" charset="2"/>
            </a:endParaRPr>
          </a:p>
          <a:p>
            <a:r>
              <a:rPr lang="en-US" sz="3200">
                <a:solidFill>
                  <a:schemeClr val="tx1"/>
                </a:solidFill>
                <a:sym typeface="Symbol" pitchFamily="18" charset="2"/>
              </a:rPr>
              <a:t>2)  (r</a:t>
            </a:r>
            <a:r>
              <a:rPr lang="en-US" sz="3200" baseline="-25000">
                <a:solidFill>
                  <a:schemeClr val="tx1"/>
                </a:solidFill>
                <a:sym typeface="Symbol" pitchFamily="18" charset="2"/>
              </a:rPr>
              <a:t>i</a:t>
            </a:r>
            <a:r>
              <a:rPr lang="en-US" sz="3200">
                <a:solidFill>
                  <a:schemeClr val="tx1"/>
                </a:solidFill>
                <a:sym typeface="Symbol" pitchFamily="18" charset="2"/>
              </a:rPr>
              <a:t>,w</a:t>
            </a:r>
            <a:r>
              <a:rPr lang="en-US" sz="3200" baseline="-25000">
                <a:solidFill>
                  <a:schemeClr val="tx1"/>
                </a:solidFill>
                <a:sym typeface="Symbol" pitchFamily="18" charset="2"/>
              </a:rPr>
              <a:t>i+1</a:t>
            </a:r>
            <a:r>
              <a:rPr lang="en-US" sz="3200">
                <a:solidFill>
                  <a:schemeClr val="tx1"/>
                </a:solidFill>
                <a:sym typeface="Symbol" pitchFamily="18" charset="2"/>
              </a:rPr>
              <a:t>) = r</a:t>
            </a:r>
            <a:r>
              <a:rPr lang="en-US" sz="3200" baseline="-25000">
                <a:solidFill>
                  <a:schemeClr val="tx1"/>
                </a:solidFill>
                <a:sym typeface="Symbol" pitchFamily="18" charset="2"/>
              </a:rPr>
              <a:t>i+1</a:t>
            </a:r>
            <a:r>
              <a:rPr lang="en-US" sz="3200">
                <a:solidFill>
                  <a:schemeClr val="tx1"/>
                </a:solidFill>
                <a:sym typeface="Symbol" pitchFamily="18" charset="2"/>
              </a:rPr>
              <a:t> for all i = 0,…,n–1</a:t>
            </a:r>
          </a:p>
          <a:p>
            <a:endParaRPr lang="en-US" sz="3200">
              <a:solidFill>
                <a:schemeClr val="tx1"/>
              </a:solidFill>
              <a:sym typeface="Symbol" pitchFamily="18" charset="2"/>
            </a:endParaRPr>
          </a:p>
          <a:p>
            <a:r>
              <a:rPr lang="en-US" sz="3200">
                <a:solidFill>
                  <a:schemeClr val="tx1"/>
                </a:solidFill>
                <a:sym typeface="Symbol" pitchFamily="18" charset="2"/>
              </a:rPr>
              <a:t>3)  r</a:t>
            </a:r>
            <a:r>
              <a:rPr lang="en-US" sz="3200" baseline="-25000">
                <a:solidFill>
                  <a:schemeClr val="tx1"/>
                </a:solidFill>
                <a:sym typeface="Symbol" pitchFamily="18" charset="2"/>
              </a:rPr>
              <a:t>n</a:t>
            </a:r>
            <a:r>
              <a:rPr lang="en-US" sz="3200">
                <a:solidFill>
                  <a:schemeClr val="tx1"/>
                </a:solidFill>
                <a:sym typeface="Symbol" pitchFamily="18" charset="2"/>
              </a:rPr>
              <a:t>  F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Regular Languages</a:t>
            </a: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822325" y="1643063"/>
            <a:ext cx="74231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>
                <a:solidFill>
                  <a:schemeClr val="tx1"/>
                </a:solidFill>
              </a:rPr>
              <a:t>The language recognized by a finite</a:t>
            </a:r>
            <a:br>
              <a:rPr lang="en-US" sz="3600">
                <a:solidFill>
                  <a:schemeClr val="tx1"/>
                </a:solidFill>
              </a:rPr>
            </a:br>
            <a:r>
              <a:rPr lang="en-US" sz="3600">
                <a:solidFill>
                  <a:schemeClr val="tx1"/>
                </a:solidFill>
              </a:rPr>
              <a:t>automaton M is denoted by </a:t>
            </a:r>
            <a:r>
              <a:rPr lang="en-US" sz="3600" b="1">
                <a:solidFill>
                  <a:schemeClr val="tx1"/>
                </a:solidFill>
              </a:rPr>
              <a:t>L(M).</a:t>
            </a:r>
            <a:endParaRPr lang="en-US" sz="3600">
              <a:solidFill>
                <a:schemeClr val="tx1"/>
              </a:solidFill>
            </a:endParaRPr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838200" y="3609975"/>
            <a:ext cx="732155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>
                <a:solidFill>
                  <a:schemeClr val="tx1"/>
                </a:solidFill>
              </a:rPr>
              <a:t>A </a:t>
            </a:r>
            <a:r>
              <a:rPr lang="en-US" sz="3600" u="sng">
                <a:solidFill>
                  <a:schemeClr val="tx1"/>
                </a:solidFill>
              </a:rPr>
              <a:t>regular language</a:t>
            </a:r>
            <a:r>
              <a:rPr lang="en-US" sz="3600">
                <a:solidFill>
                  <a:schemeClr val="tx1"/>
                </a:solidFill>
              </a:rPr>
              <a:t> is a language </a:t>
            </a:r>
          </a:p>
          <a:p>
            <a:r>
              <a:rPr lang="en-US" sz="3600">
                <a:solidFill>
                  <a:schemeClr val="tx1"/>
                </a:solidFill>
              </a:rPr>
              <a:t>for which there exists a recognizing</a:t>
            </a:r>
          </a:p>
          <a:p>
            <a:r>
              <a:rPr lang="en-US" sz="3600">
                <a:solidFill>
                  <a:schemeClr val="tx1"/>
                </a:solidFill>
              </a:rPr>
              <a:t>finite automaton.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autoUpdateAnimBg="0"/>
      <p:bldP spid="43012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1219200"/>
            <a:ext cx="434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THT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427660" y="2967335"/>
            <a:ext cx="42886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THANK YOU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705600" y="5105400"/>
            <a:ext cx="2133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Prepared By:-P</a:t>
            </a:r>
            <a:r>
              <a:rPr lang="en-US" dirty="0" smtClean="0">
                <a:latin typeface="Aharoni" pitchFamily="2" charset="-79"/>
                <a:cs typeface="Aharoni" pitchFamily="2" charset="-79"/>
              </a:rPr>
              <a:t>P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429000" y="4572000"/>
            <a:ext cx="5334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Prepared By:-</a:t>
            </a:r>
          </a:p>
          <a:p>
            <a:r>
              <a:rPr lang="en-US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Preeti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  Gupta</a:t>
            </a:r>
          </a:p>
          <a:p>
            <a:r>
              <a:rPr lang="en-US" dirty="0" err="1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Deptt</a:t>
            </a:r>
            <a:r>
              <a:rPr lang="en-US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. Of Computer Applications</a:t>
            </a:r>
            <a:endParaRPr lang="en-US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More about Languages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5257800"/>
          </a:xfrm>
        </p:spPr>
        <p:txBody>
          <a:bodyPr/>
          <a:lstStyle/>
          <a:p>
            <a:r>
              <a:rPr lang="en-US" sz="2800">
                <a:sym typeface="Symbol" pitchFamily="18" charset="2"/>
              </a:rPr>
              <a:t>The empty string  is the unique string with zero length.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sz="2800"/>
          </a:p>
          <a:p>
            <a:r>
              <a:rPr lang="en-US" sz="2800"/>
              <a:t>Concatenation of two langauges: </a:t>
            </a:r>
            <a:br>
              <a:rPr lang="en-US" sz="2800"/>
            </a:br>
            <a:r>
              <a:rPr lang="en-US" sz="2800"/>
              <a:t>	A</a:t>
            </a:r>
            <a:r>
              <a:rPr lang="en-US" sz="2800">
                <a:sym typeface="Symbol" pitchFamily="18" charset="2"/>
              </a:rPr>
              <a:t>•B = { xy | xA and yB }</a:t>
            </a:r>
          </a:p>
          <a:p>
            <a:endParaRPr lang="en-US" sz="2800">
              <a:sym typeface="Symbol" pitchFamily="18" charset="2"/>
            </a:endParaRPr>
          </a:p>
          <a:p>
            <a:r>
              <a:rPr lang="en-US" sz="2800">
                <a:sym typeface="Symbol" pitchFamily="18" charset="2"/>
              </a:rPr>
              <a:t>Typical examples:</a:t>
            </a:r>
            <a:br>
              <a:rPr lang="en-US" sz="2800">
                <a:sym typeface="Symbol" pitchFamily="18" charset="2"/>
              </a:rPr>
            </a:br>
            <a:r>
              <a:rPr lang="en-US" sz="2800">
                <a:sym typeface="Symbol" pitchFamily="18" charset="2"/>
              </a:rPr>
              <a:t> L = { x | x is a bit string with two zeros }</a:t>
            </a:r>
            <a:br>
              <a:rPr lang="en-US" sz="2800">
                <a:sym typeface="Symbol" pitchFamily="18" charset="2"/>
              </a:rPr>
            </a:br>
            <a:r>
              <a:rPr lang="en-US" sz="2800">
                <a:sym typeface="Symbol" pitchFamily="18" charset="2"/>
              </a:rPr>
              <a:t> L = { a</a:t>
            </a:r>
            <a:r>
              <a:rPr lang="en-US" sz="2800" baseline="30000">
                <a:sym typeface="Symbol" pitchFamily="18" charset="2"/>
              </a:rPr>
              <a:t>n</a:t>
            </a:r>
            <a:r>
              <a:rPr lang="en-US" sz="2800">
                <a:sym typeface="Symbol" pitchFamily="18" charset="2"/>
              </a:rPr>
              <a:t>b</a:t>
            </a:r>
            <a:r>
              <a:rPr lang="en-US" sz="2800" baseline="30000">
                <a:sym typeface="Symbol" pitchFamily="18" charset="2"/>
              </a:rPr>
              <a:t>n</a:t>
            </a:r>
            <a:r>
              <a:rPr lang="en-US" sz="2800">
                <a:sym typeface="Symbol" pitchFamily="18" charset="2"/>
              </a:rPr>
              <a:t> | n </a:t>
            </a:r>
            <a:r>
              <a:rPr lang="en-US">
                <a:sym typeface="Symbol" pitchFamily="18" charset="2"/>
              </a:rPr>
              <a:t> </a:t>
            </a:r>
            <a:r>
              <a:rPr lang="en-US">
                <a:latin typeface="Old Style Bold Outline" pitchFamily="82" charset="0"/>
                <a:sym typeface="Symbol" pitchFamily="18" charset="2"/>
              </a:rPr>
              <a:t>N</a:t>
            </a:r>
            <a:r>
              <a:rPr lang="en-US">
                <a:sym typeface="Symbol" pitchFamily="18" charset="2"/>
              </a:rPr>
              <a:t> </a:t>
            </a:r>
            <a:r>
              <a:rPr lang="en-US" sz="2800">
                <a:sym typeface="Symbol" pitchFamily="18" charset="2"/>
              </a:rPr>
              <a:t>}</a:t>
            </a:r>
            <a:br>
              <a:rPr lang="en-US" sz="2800">
                <a:sym typeface="Symbol" pitchFamily="18" charset="2"/>
              </a:rPr>
            </a:br>
            <a:r>
              <a:rPr lang="en-US" sz="2800">
                <a:sym typeface="Symbol" pitchFamily="18" charset="2"/>
              </a:rPr>
              <a:t> L = {1</a:t>
            </a:r>
            <a:r>
              <a:rPr lang="en-US" sz="2800" baseline="30000">
                <a:sym typeface="Symbol" pitchFamily="18" charset="2"/>
              </a:rPr>
              <a:t>n </a:t>
            </a:r>
            <a:r>
              <a:rPr lang="en-US" sz="2800">
                <a:sym typeface="Symbol" pitchFamily="18" charset="2"/>
              </a:rPr>
              <a:t>| n is prime}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Word of Warning</a:t>
            </a:r>
          </a:p>
        </p:txBody>
      </p:sp>
      <p:sp>
        <p:nvSpPr>
          <p:cNvPr id="58371" name="Rectangle 3"/>
          <p:cNvSpPr>
            <a:spLocks noChangeArrowheads="1"/>
          </p:cNvSpPr>
          <p:nvPr/>
        </p:nvSpPr>
        <p:spPr bwMode="auto">
          <a:xfrm>
            <a:off x="788988" y="1524000"/>
            <a:ext cx="7821612" cy="389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tx1"/>
                </a:solidFill>
                <a:sym typeface="Symbol" pitchFamily="18" charset="2"/>
              </a:rPr>
              <a:t>Do not confuse the concatenation of languages with the Cartesian product of sets.</a:t>
            </a:r>
            <a:br>
              <a:rPr lang="en-US">
                <a:solidFill>
                  <a:schemeClr val="tx1"/>
                </a:solidFill>
                <a:sym typeface="Symbol" pitchFamily="18" charset="2"/>
              </a:rPr>
            </a:br>
            <a:endParaRPr lang="en-US">
              <a:solidFill>
                <a:schemeClr val="tx1"/>
              </a:solidFill>
              <a:sym typeface="Symbol" pitchFamily="18" charset="2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tx1"/>
                </a:solidFill>
                <a:sym typeface="Symbol" pitchFamily="18" charset="2"/>
              </a:rPr>
              <a:t>For example, let A = {0,00} then</a:t>
            </a:r>
            <a:br>
              <a:rPr lang="en-US">
                <a:solidFill>
                  <a:schemeClr val="tx1"/>
                </a:solidFill>
                <a:sym typeface="Symbol" pitchFamily="18" charset="2"/>
              </a:rPr>
            </a:br>
            <a:endParaRPr lang="en-US">
              <a:solidFill>
                <a:schemeClr val="tx1"/>
              </a:solidFill>
              <a:sym typeface="Symbol" pitchFamily="18" charset="2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tx1"/>
                </a:solidFill>
                <a:sym typeface="Symbol" pitchFamily="18" charset="2"/>
              </a:rPr>
              <a:t>A•A = { 00, 000, 0000 } with |A•A|=3,</a:t>
            </a:r>
            <a:br>
              <a:rPr lang="en-US">
                <a:solidFill>
                  <a:schemeClr val="tx1"/>
                </a:solidFill>
                <a:sym typeface="Symbol" pitchFamily="18" charset="2"/>
              </a:rPr>
            </a:br>
            <a:endParaRPr lang="en-US">
              <a:solidFill>
                <a:schemeClr val="tx1"/>
              </a:solidFill>
              <a:sym typeface="Symbol" pitchFamily="18" charset="2"/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tx1"/>
                </a:solidFill>
                <a:sym typeface="Symbol" pitchFamily="18" charset="2"/>
              </a:rPr>
              <a:t>AA = { (0,0), (0,00), (00,0), (00,00) }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>
                <a:solidFill>
                  <a:schemeClr val="tx1"/>
                </a:solidFill>
                <a:sym typeface="Symbol" pitchFamily="18" charset="2"/>
              </a:rPr>
              <a:t>with |AA|=4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Recognizing Languages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Let L be a language </a:t>
            </a:r>
            <a:r>
              <a:rPr lang="en-US">
                <a:sym typeface="Symbol" pitchFamily="18" charset="2"/>
              </a:rPr>
              <a:t> S</a:t>
            </a:r>
          </a:p>
          <a:p>
            <a:endParaRPr lang="en-US">
              <a:sym typeface="Symbol" pitchFamily="18" charset="2"/>
            </a:endParaRPr>
          </a:p>
          <a:p>
            <a:r>
              <a:rPr lang="en-US">
                <a:sym typeface="Symbol" pitchFamily="18" charset="2"/>
              </a:rPr>
              <a:t>a machine M </a:t>
            </a:r>
            <a:r>
              <a:rPr lang="en-US" u="sng">
                <a:sym typeface="Symbol" pitchFamily="18" charset="2"/>
              </a:rPr>
              <a:t>recognizes</a:t>
            </a:r>
            <a:r>
              <a:rPr lang="en-US">
                <a:sym typeface="Symbol" pitchFamily="18" charset="2"/>
              </a:rPr>
              <a:t> L if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214563" y="4191000"/>
            <a:ext cx="914400" cy="7016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/>
              <a:t>M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523875" y="4191000"/>
            <a:ext cx="8731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b="1">
                <a:solidFill>
                  <a:schemeClr val="tx1"/>
                </a:solidFill>
              </a:rPr>
              <a:t>x</a:t>
            </a:r>
            <a:r>
              <a:rPr lang="en-US" b="1">
                <a:solidFill>
                  <a:schemeClr val="tx1"/>
                </a:solidFill>
                <a:sym typeface="Symbol" pitchFamily="18" charset="2"/>
              </a:rPr>
              <a:t></a:t>
            </a:r>
            <a:r>
              <a:rPr lang="en-US" b="1">
                <a:solidFill>
                  <a:schemeClr val="tx1"/>
                </a:solidFill>
              </a:rPr>
              <a:t>S</a:t>
            </a:r>
          </a:p>
        </p:txBody>
      </p:sp>
      <p:sp>
        <p:nvSpPr>
          <p:cNvPr id="6150" name="Line 6"/>
          <p:cNvSpPr>
            <a:spLocks noChangeShapeType="1"/>
          </p:cNvSpPr>
          <p:nvPr/>
        </p:nvSpPr>
        <p:spPr bwMode="auto">
          <a:xfrm>
            <a:off x="1376363" y="449580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anchor="ctr"/>
          <a:lstStyle/>
          <a:p>
            <a:endParaRPr lang="en-US"/>
          </a:p>
        </p:txBody>
      </p:sp>
      <p:sp>
        <p:nvSpPr>
          <p:cNvPr id="6151" name="AutoShape 7"/>
          <p:cNvSpPr>
            <a:spLocks noChangeArrowheads="1"/>
          </p:cNvSpPr>
          <p:nvPr/>
        </p:nvSpPr>
        <p:spPr bwMode="auto">
          <a:xfrm>
            <a:off x="3662363" y="3581400"/>
            <a:ext cx="1905000" cy="609600"/>
          </a:xfrm>
          <a:prstGeom prst="wedgeRoundRectCallout">
            <a:avLst>
              <a:gd name="adj1" fmla="val -73083"/>
              <a:gd name="adj2" fmla="val 62500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“accept”</a:t>
            </a:r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3662363" y="4953000"/>
            <a:ext cx="1905000" cy="609600"/>
          </a:xfrm>
          <a:prstGeom prst="wedgeRoundRectCallout">
            <a:avLst>
              <a:gd name="adj1" fmla="val -73250"/>
              <a:gd name="adj2" fmla="val -99218"/>
              <a:gd name="adj3" fmla="val 1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“reject”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5637213" y="4953000"/>
            <a:ext cx="28130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chemeClr val="tx1"/>
                </a:solidFill>
                <a:sym typeface="Symbol" pitchFamily="18" charset="2"/>
              </a:rPr>
              <a:t>if and only if </a:t>
            </a:r>
            <a:r>
              <a:rPr lang="en-US">
                <a:solidFill>
                  <a:schemeClr val="tx1"/>
                </a:solidFill>
              </a:rPr>
              <a:t>x</a:t>
            </a:r>
            <a:r>
              <a:rPr lang="en-US">
                <a:solidFill>
                  <a:schemeClr val="tx1"/>
                </a:solidFill>
                <a:sym typeface="Symbol" pitchFamily="18" charset="2"/>
              </a:rPr>
              <a:t>L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5637213" y="3657600"/>
            <a:ext cx="28130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chemeClr val="tx1"/>
                </a:solidFill>
                <a:sym typeface="Symbol" pitchFamily="18" charset="2"/>
              </a:rPr>
              <a:t>if and only if </a:t>
            </a:r>
            <a:r>
              <a:rPr lang="en-US">
                <a:solidFill>
                  <a:schemeClr val="tx1"/>
                </a:solidFill>
              </a:rPr>
              <a:t>x</a:t>
            </a:r>
            <a:r>
              <a:rPr lang="en-US">
                <a:solidFill>
                  <a:schemeClr val="tx1"/>
                </a:solidFill>
                <a:sym typeface="Symbol" pitchFamily="18" charset="2"/>
              </a:rPr>
              <a:t>L</a:t>
            </a: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Finite Automaton</a:t>
            </a:r>
          </a:p>
        </p:txBody>
      </p:sp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685800" y="1676400"/>
            <a:ext cx="7696200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>
                <a:solidFill>
                  <a:schemeClr val="tx1"/>
                </a:solidFill>
              </a:rPr>
              <a:t>The most simple machine that is not just a finite list of words.</a:t>
            </a:r>
          </a:p>
          <a:p>
            <a:endParaRPr lang="en-US" sz="3200">
              <a:solidFill>
                <a:schemeClr val="tx1"/>
              </a:solidFill>
            </a:endParaRPr>
          </a:p>
          <a:p>
            <a:r>
              <a:rPr lang="en-US" sz="3200">
                <a:solidFill>
                  <a:schemeClr val="tx1"/>
                </a:solidFill>
              </a:rPr>
              <a:t>“Read once”, “no write” procedure.</a:t>
            </a:r>
          </a:p>
          <a:p>
            <a:endParaRPr lang="en-US" sz="3200">
              <a:solidFill>
                <a:schemeClr val="tx1"/>
              </a:solidFill>
            </a:endParaRPr>
          </a:p>
          <a:p>
            <a:r>
              <a:rPr lang="en-US" sz="3200">
                <a:solidFill>
                  <a:schemeClr val="tx1"/>
                </a:solidFill>
              </a:rPr>
              <a:t>Typical is its limited memory.</a:t>
            </a:r>
          </a:p>
          <a:p>
            <a:r>
              <a:rPr lang="en-US" sz="3200">
                <a:solidFill>
                  <a:schemeClr val="tx1"/>
                </a:solidFill>
              </a:rPr>
              <a:t>Think cell-phone, elevator door, etc.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Simple Automaton (0)</a:t>
            </a:r>
          </a:p>
        </p:txBody>
      </p:sp>
      <p:grpSp>
        <p:nvGrpSpPr>
          <p:cNvPr id="37924" name="Group 36"/>
          <p:cNvGrpSpPr>
            <a:grpSpLocks/>
          </p:cNvGrpSpPr>
          <p:nvPr/>
        </p:nvGrpSpPr>
        <p:grpSpPr bwMode="auto">
          <a:xfrm>
            <a:off x="1143000" y="2316163"/>
            <a:ext cx="5486400" cy="2881312"/>
            <a:chOff x="720" y="1459"/>
            <a:chExt cx="3456" cy="1815"/>
          </a:xfrm>
        </p:grpSpPr>
        <p:sp>
          <p:nvSpPr>
            <p:cNvPr id="37891" name="Oval 3"/>
            <p:cNvSpPr>
              <a:spLocks noChangeArrowheads="1"/>
            </p:cNvSpPr>
            <p:nvPr/>
          </p:nvSpPr>
          <p:spPr bwMode="auto">
            <a:xfrm>
              <a:off x="1344" y="2371"/>
              <a:ext cx="432" cy="432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2" name="Text Box 4"/>
            <p:cNvSpPr txBox="1">
              <a:spLocks noChangeArrowheads="1"/>
            </p:cNvSpPr>
            <p:nvPr/>
          </p:nvSpPr>
          <p:spPr bwMode="auto">
            <a:xfrm>
              <a:off x="1434" y="2371"/>
              <a:ext cx="33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q</a:t>
              </a:r>
              <a:r>
                <a:rPr lang="en-US" b="1" baseline="-2500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37893" name="Oval 5"/>
            <p:cNvSpPr>
              <a:spLocks noChangeArrowheads="1"/>
            </p:cNvSpPr>
            <p:nvPr/>
          </p:nvSpPr>
          <p:spPr bwMode="auto">
            <a:xfrm>
              <a:off x="2592" y="2371"/>
              <a:ext cx="432" cy="432"/>
            </a:xfrm>
            <a:prstGeom prst="ellipse">
              <a:avLst/>
            </a:prstGeom>
            <a:solidFill>
              <a:srgbClr val="0066FF"/>
            </a:solidFill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4" name="Text Box 6"/>
            <p:cNvSpPr txBox="1">
              <a:spLocks noChangeArrowheads="1"/>
            </p:cNvSpPr>
            <p:nvPr/>
          </p:nvSpPr>
          <p:spPr bwMode="auto">
            <a:xfrm>
              <a:off x="2640" y="2371"/>
              <a:ext cx="33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q</a:t>
              </a:r>
              <a:r>
                <a:rPr lang="en-US" b="1" baseline="-2500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37895" name="Oval 7"/>
            <p:cNvSpPr>
              <a:spLocks noChangeArrowheads="1"/>
            </p:cNvSpPr>
            <p:nvPr/>
          </p:nvSpPr>
          <p:spPr bwMode="auto">
            <a:xfrm>
              <a:off x="3744" y="2371"/>
              <a:ext cx="432" cy="432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896" name="Text Box 8"/>
            <p:cNvSpPr txBox="1">
              <a:spLocks noChangeArrowheads="1"/>
            </p:cNvSpPr>
            <p:nvPr/>
          </p:nvSpPr>
          <p:spPr bwMode="auto">
            <a:xfrm>
              <a:off x="3792" y="2371"/>
              <a:ext cx="33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q</a:t>
              </a:r>
              <a:r>
                <a:rPr lang="en-US" b="1" baseline="-2500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37897" name="Freeform 9"/>
            <p:cNvSpPr>
              <a:spLocks/>
            </p:cNvSpPr>
            <p:nvPr/>
          </p:nvSpPr>
          <p:spPr bwMode="auto">
            <a:xfrm>
              <a:off x="1728" y="2227"/>
              <a:ext cx="960" cy="144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624" y="0"/>
                </a:cxn>
                <a:cxn ang="0">
                  <a:pos x="1152" y="240"/>
                </a:cxn>
              </a:cxnLst>
              <a:rect l="0" t="0" r="r" b="b"/>
              <a:pathLst>
                <a:path w="1152" h="240">
                  <a:moveTo>
                    <a:pt x="0" y="240"/>
                  </a:moveTo>
                  <a:cubicBezTo>
                    <a:pt x="216" y="120"/>
                    <a:pt x="432" y="0"/>
                    <a:pt x="624" y="0"/>
                  </a:cubicBezTo>
                  <a:cubicBezTo>
                    <a:pt x="816" y="0"/>
                    <a:pt x="984" y="120"/>
                    <a:pt x="1152" y="24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7898" name="Text Box 10"/>
            <p:cNvSpPr txBox="1">
              <a:spLocks noChangeArrowheads="1"/>
            </p:cNvSpPr>
            <p:nvPr/>
          </p:nvSpPr>
          <p:spPr bwMode="auto">
            <a:xfrm>
              <a:off x="2111" y="1891"/>
              <a:ext cx="24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37899" name="Freeform 11"/>
            <p:cNvSpPr>
              <a:spLocks/>
            </p:cNvSpPr>
            <p:nvPr/>
          </p:nvSpPr>
          <p:spPr bwMode="auto">
            <a:xfrm>
              <a:off x="2928" y="2227"/>
              <a:ext cx="960" cy="144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624" y="0"/>
                </a:cxn>
                <a:cxn ang="0">
                  <a:pos x="1152" y="240"/>
                </a:cxn>
              </a:cxnLst>
              <a:rect l="0" t="0" r="r" b="b"/>
              <a:pathLst>
                <a:path w="1152" h="240">
                  <a:moveTo>
                    <a:pt x="0" y="240"/>
                  </a:moveTo>
                  <a:cubicBezTo>
                    <a:pt x="216" y="120"/>
                    <a:pt x="432" y="0"/>
                    <a:pt x="624" y="0"/>
                  </a:cubicBezTo>
                  <a:cubicBezTo>
                    <a:pt x="816" y="0"/>
                    <a:pt x="984" y="120"/>
                    <a:pt x="1152" y="24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7900" name="Text Box 12"/>
            <p:cNvSpPr txBox="1">
              <a:spLocks noChangeArrowheads="1"/>
            </p:cNvSpPr>
            <p:nvPr/>
          </p:nvSpPr>
          <p:spPr bwMode="auto">
            <a:xfrm>
              <a:off x="3311" y="1891"/>
              <a:ext cx="24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37901" name="Freeform 13"/>
            <p:cNvSpPr>
              <a:spLocks/>
            </p:cNvSpPr>
            <p:nvPr/>
          </p:nvSpPr>
          <p:spPr bwMode="auto">
            <a:xfrm flipV="1">
              <a:off x="2928" y="2803"/>
              <a:ext cx="912" cy="144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624" y="0"/>
                </a:cxn>
                <a:cxn ang="0">
                  <a:pos x="1152" y="240"/>
                </a:cxn>
              </a:cxnLst>
              <a:rect l="0" t="0" r="r" b="b"/>
              <a:pathLst>
                <a:path w="1152" h="240">
                  <a:moveTo>
                    <a:pt x="0" y="240"/>
                  </a:moveTo>
                  <a:cubicBezTo>
                    <a:pt x="216" y="120"/>
                    <a:pt x="432" y="0"/>
                    <a:pt x="624" y="0"/>
                  </a:cubicBezTo>
                  <a:cubicBezTo>
                    <a:pt x="816" y="0"/>
                    <a:pt x="984" y="120"/>
                    <a:pt x="1152" y="24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7902" name="Text Box 14"/>
            <p:cNvSpPr txBox="1">
              <a:spLocks noChangeArrowheads="1"/>
            </p:cNvSpPr>
            <p:nvPr/>
          </p:nvSpPr>
          <p:spPr bwMode="auto">
            <a:xfrm>
              <a:off x="3266" y="2947"/>
              <a:ext cx="4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0,1</a:t>
              </a:r>
            </a:p>
          </p:txBody>
        </p:sp>
        <p:sp>
          <p:nvSpPr>
            <p:cNvPr id="37903" name="Freeform 15"/>
            <p:cNvSpPr>
              <a:spLocks/>
            </p:cNvSpPr>
            <p:nvPr/>
          </p:nvSpPr>
          <p:spPr bwMode="auto">
            <a:xfrm>
              <a:off x="1472" y="1747"/>
              <a:ext cx="304" cy="576"/>
            </a:xfrm>
            <a:custGeom>
              <a:avLst/>
              <a:gdLst/>
              <a:ahLst/>
              <a:cxnLst>
                <a:cxn ang="0">
                  <a:pos x="40" y="1120"/>
                </a:cxn>
                <a:cxn ang="0">
                  <a:pos x="40" y="160"/>
                </a:cxn>
                <a:cxn ang="0">
                  <a:pos x="280" y="160"/>
                </a:cxn>
                <a:cxn ang="0">
                  <a:pos x="184" y="1120"/>
                </a:cxn>
              </a:cxnLst>
              <a:rect l="0" t="0" r="r" b="b"/>
              <a:pathLst>
                <a:path w="304" h="1120">
                  <a:moveTo>
                    <a:pt x="40" y="1120"/>
                  </a:moveTo>
                  <a:cubicBezTo>
                    <a:pt x="20" y="720"/>
                    <a:pt x="0" y="320"/>
                    <a:pt x="40" y="160"/>
                  </a:cubicBezTo>
                  <a:cubicBezTo>
                    <a:pt x="80" y="0"/>
                    <a:pt x="256" y="0"/>
                    <a:pt x="280" y="160"/>
                  </a:cubicBezTo>
                  <a:cubicBezTo>
                    <a:pt x="304" y="320"/>
                    <a:pt x="244" y="720"/>
                    <a:pt x="184" y="112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7904" name="Text Box 16"/>
            <p:cNvSpPr txBox="1">
              <a:spLocks noChangeArrowheads="1"/>
            </p:cNvSpPr>
            <p:nvPr/>
          </p:nvSpPr>
          <p:spPr bwMode="auto">
            <a:xfrm>
              <a:off x="1584" y="1459"/>
              <a:ext cx="24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37905" name="Freeform 17"/>
            <p:cNvSpPr>
              <a:spLocks/>
            </p:cNvSpPr>
            <p:nvPr/>
          </p:nvSpPr>
          <p:spPr bwMode="auto">
            <a:xfrm>
              <a:off x="2688" y="1747"/>
              <a:ext cx="304" cy="576"/>
            </a:xfrm>
            <a:custGeom>
              <a:avLst/>
              <a:gdLst/>
              <a:ahLst/>
              <a:cxnLst>
                <a:cxn ang="0">
                  <a:pos x="40" y="1120"/>
                </a:cxn>
                <a:cxn ang="0">
                  <a:pos x="40" y="160"/>
                </a:cxn>
                <a:cxn ang="0">
                  <a:pos x="280" y="160"/>
                </a:cxn>
                <a:cxn ang="0">
                  <a:pos x="184" y="1120"/>
                </a:cxn>
              </a:cxnLst>
              <a:rect l="0" t="0" r="r" b="b"/>
              <a:pathLst>
                <a:path w="304" h="1120">
                  <a:moveTo>
                    <a:pt x="40" y="1120"/>
                  </a:moveTo>
                  <a:cubicBezTo>
                    <a:pt x="20" y="720"/>
                    <a:pt x="0" y="320"/>
                    <a:pt x="40" y="160"/>
                  </a:cubicBezTo>
                  <a:cubicBezTo>
                    <a:pt x="80" y="0"/>
                    <a:pt x="256" y="0"/>
                    <a:pt x="280" y="160"/>
                  </a:cubicBezTo>
                  <a:cubicBezTo>
                    <a:pt x="304" y="320"/>
                    <a:pt x="244" y="720"/>
                    <a:pt x="184" y="112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7906" name="Text Box 18"/>
            <p:cNvSpPr txBox="1">
              <a:spLocks noChangeArrowheads="1"/>
            </p:cNvSpPr>
            <p:nvPr/>
          </p:nvSpPr>
          <p:spPr bwMode="auto">
            <a:xfrm>
              <a:off x="2831" y="1459"/>
              <a:ext cx="24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37907" name="Line 19"/>
            <p:cNvSpPr>
              <a:spLocks noChangeShapeType="1"/>
            </p:cNvSpPr>
            <p:nvPr/>
          </p:nvSpPr>
          <p:spPr bwMode="auto">
            <a:xfrm flipV="1">
              <a:off x="720" y="2659"/>
              <a:ext cx="576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37921" name="Group 33"/>
          <p:cNvGrpSpPr>
            <a:grpSpLocks/>
          </p:cNvGrpSpPr>
          <p:nvPr/>
        </p:nvGrpSpPr>
        <p:grpSpPr bwMode="auto">
          <a:xfrm>
            <a:off x="4572000" y="1371600"/>
            <a:ext cx="2181225" cy="2590800"/>
            <a:chOff x="2880" y="864"/>
            <a:chExt cx="1374" cy="1632"/>
          </a:xfrm>
        </p:grpSpPr>
        <p:sp>
          <p:nvSpPr>
            <p:cNvPr id="37912" name="Rectangle 24"/>
            <p:cNvSpPr>
              <a:spLocks noChangeArrowheads="1"/>
            </p:cNvSpPr>
            <p:nvPr/>
          </p:nvSpPr>
          <p:spPr bwMode="auto">
            <a:xfrm>
              <a:off x="3456" y="864"/>
              <a:ext cx="798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chemeClr val="accent1"/>
                  </a:solidFill>
                  <a:sym typeface="Symbol" pitchFamily="18" charset="2"/>
                </a:rPr>
                <a:t>states</a:t>
              </a:r>
            </a:p>
          </p:txBody>
        </p:sp>
        <p:sp>
          <p:nvSpPr>
            <p:cNvPr id="37913" name="Line 25"/>
            <p:cNvSpPr>
              <a:spLocks noChangeShapeType="1"/>
            </p:cNvSpPr>
            <p:nvPr/>
          </p:nvSpPr>
          <p:spPr bwMode="auto">
            <a:xfrm>
              <a:off x="3840" y="1248"/>
              <a:ext cx="96" cy="1248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7914" name="Line 26"/>
            <p:cNvSpPr>
              <a:spLocks noChangeShapeType="1"/>
            </p:cNvSpPr>
            <p:nvPr/>
          </p:nvSpPr>
          <p:spPr bwMode="auto">
            <a:xfrm flipH="1">
              <a:off x="2880" y="1248"/>
              <a:ext cx="720" cy="1248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37922" name="Group 34"/>
          <p:cNvGrpSpPr>
            <a:grpSpLocks/>
          </p:cNvGrpSpPr>
          <p:nvPr/>
        </p:nvGrpSpPr>
        <p:grpSpPr bwMode="auto">
          <a:xfrm>
            <a:off x="1447800" y="1371600"/>
            <a:ext cx="2743200" cy="2057400"/>
            <a:chOff x="912" y="864"/>
            <a:chExt cx="1728" cy="1296"/>
          </a:xfrm>
        </p:grpSpPr>
        <p:sp>
          <p:nvSpPr>
            <p:cNvPr id="37916" name="Rectangle 28"/>
            <p:cNvSpPr>
              <a:spLocks noChangeArrowheads="1"/>
            </p:cNvSpPr>
            <p:nvPr/>
          </p:nvSpPr>
          <p:spPr bwMode="auto">
            <a:xfrm>
              <a:off x="912" y="864"/>
              <a:ext cx="1224" cy="6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chemeClr val="accent1"/>
                  </a:solidFill>
                  <a:sym typeface="Symbol" pitchFamily="18" charset="2"/>
                </a:rPr>
                <a:t>transition </a:t>
              </a:r>
              <a:br>
                <a:rPr lang="en-US" sz="3200">
                  <a:solidFill>
                    <a:schemeClr val="accent1"/>
                  </a:solidFill>
                  <a:sym typeface="Symbol" pitchFamily="18" charset="2"/>
                </a:rPr>
              </a:br>
              <a:r>
                <a:rPr lang="en-US" sz="3200">
                  <a:solidFill>
                    <a:schemeClr val="accent1"/>
                  </a:solidFill>
                  <a:sym typeface="Symbol" pitchFamily="18" charset="2"/>
                </a:rPr>
                <a:t>rules</a:t>
              </a:r>
            </a:p>
          </p:txBody>
        </p:sp>
        <p:sp>
          <p:nvSpPr>
            <p:cNvPr id="37917" name="Line 29"/>
            <p:cNvSpPr>
              <a:spLocks noChangeShapeType="1"/>
            </p:cNvSpPr>
            <p:nvPr/>
          </p:nvSpPr>
          <p:spPr bwMode="auto">
            <a:xfrm flipH="1">
              <a:off x="1584" y="1296"/>
              <a:ext cx="48" cy="336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7918" name="Line 30"/>
            <p:cNvSpPr>
              <a:spLocks noChangeShapeType="1"/>
            </p:cNvSpPr>
            <p:nvPr/>
          </p:nvSpPr>
          <p:spPr bwMode="auto">
            <a:xfrm>
              <a:off x="1824" y="1248"/>
              <a:ext cx="336" cy="912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7919" name="Line 31"/>
            <p:cNvSpPr>
              <a:spLocks noChangeShapeType="1"/>
            </p:cNvSpPr>
            <p:nvPr/>
          </p:nvSpPr>
          <p:spPr bwMode="auto">
            <a:xfrm>
              <a:off x="1968" y="1248"/>
              <a:ext cx="672" cy="48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</p:grpSp>
      <p:grpSp>
        <p:nvGrpSpPr>
          <p:cNvPr id="37927" name="Group 39"/>
          <p:cNvGrpSpPr>
            <a:grpSpLocks/>
          </p:cNvGrpSpPr>
          <p:nvPr/>
        </p:nvGrpSpPr>
        <p:grpSpPr bwMode="auto">
          <a:xfrm>
            <a:off x="312738" y="4419600"/>
            <a:ext cx="4733925" cy="1676400"/>
            <a:chOff x="197" y="2784"/>
            <a:chExt cx="2982" cy="1056"/>
          </a:xfrm>
        </p:grpSpPr>
        <p:sp>
          <p:nvSpPr>
            <p:cNvPr id="37909" name="Rectangle 21"/>
            <p:cNvSpPr>
              <a:spLocks noChangeArrowheads="1"/>
            </p:cNvSpPr>
            <p:nvPr/>
          </p:nvSpPr>
          <p:spPr bwMode="auto">
            <a:xfrm>
              <a:off x="197" y="2995"/>
              <a:ext cx="157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chemeClr val="accent1"/>
                  </a:solidFill>
                  <a:sym typeface="Symbol" pitchFamily="18" charset="2"/>
                </a:rPr>
                <a:t>starting state</a:t>
              </a:r>
            </a:p>
          </p:txBody>
        </p:sp>
        <p:sp>
          <p:nvSpPr>
            <p:cNvPr id="37910" name="Rectangle 22"/>
            <p:cNvSpPr>
              <a:spLocks noChangeArrowheads="1"/>
            </p:cNvSpPr>
            <p:nvPr/>
          </p:nvSpPr>
          <p:spPr bwMode="auto">
            <a:xfrm>
              <a:off x="1344" y="3475"/>
              <a:ext cx="1835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chemeClr val="accent1"/>
                  </a:solidFill>
                  <a:sym typeface="Symbol" pitchFamily="18" charset="2"/>
                </a:rPr>
                <a:t>accepting state</a:t>
              </a:r>
            </a:p>
          </p:txBody>
        </p:sp>
        <p:sp>
          <p:nvSpPr>
            <p:cNvPr id="37925" name="Line 37"/>
            <p:cNvSpPr>
              <a:spLocks noChangeShapeType="1"/>
            </p:cNvSpPr>
            <p:nvPr/>
          </p:nvSpPr>
          <p:spPr bwMode="auto">
            <a:xfrm flipV="1">
              <a:off x="1104" y="2832"/>
              <a:ext cx="240" cy="24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7926" name="Line 38"/>
            <p:cNvSpPr>
              <a:spLocks noChangeShapeType="1"/>
            </p:cNvSpPr>
            <p:nvPr/>
          </p:nvSpPr>
          <p:spPr bwMode="auto">
            <a:xfrm flipV="1">
              <a:off x="2112" y="2784"/>
              <a:ext cx="432" cy="672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7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7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Simple Automaton (1)</a:t>
            </a:r>
          </a:p>
        </p:txBody>
      </p:sp>
      <p:grpSp>
        <p:nvGrpSpPr>
          <p:cNvPr id="8227" name="Group 35"/>
          <p:cNvGrpSpPr>
            <a:grpSpLocks/>
          </p:cNvGrpSpPr>
          <p:nvPr/>
        </p:nvGrpSpPr>
        <p:grpSpPr bwMode="auto">
          <a:xfrm>
            <a:off x="1143000" y="1676400"/>
            <a:ext cx="5486400" cy="2881313"/>
            <a:chOff x="720" y="1056"/>
            <a:chExt cx="3456" cy="1815"/>
          </a:xfrm>
        </p:grpSpPr>
        <p:sp>
          <p:nvSpPr>
            <p:cNvPr id="8196" name="Oval 4"/>
            <p:cNvSpPr>
              <a:spLocks noChangeArrowheads="1"/>
            </p:cNvSpPr>
            <p:nvPr/>
          </p:nvSpPr>
          <p:spPr bwMode="auto">
            <a:xfrm>
              <a:off x="1344" y="1968"/>
              <a:ext cx="432" cy="432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7" name="Text Box 5"/>
            <p:cNvSpPr txBox="1">
              <a:spLocks noChangeArrowheads="1"/>
            </p:cNvSpPr>
            <p:nvPr/>
          </p:nvSpPr>
          <p:spPr bwMode="auto">
            <a:xfrm>
              <a:off x="1434" y="1968"/>
              <a:ext cx="33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q</a:t>
              </a:r>
              <a:r>
                <a:rPr lang="en-US" b="1" baseline="-2500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8198" name="Oval 6"/>
            <p:cNvSpPr>
              <a:spLocks noChangeArrowheads="1"/>
            </p:cNvSpPr>
            <p:nvPr/>
          </p:nvSpPr>
          <p:spPr bwMode="auto">
            <a:xfrm>
              <a:off x="2592" y="1968"/>
              <a:ext cx="432" cy="432"/>
            </a:xfrm>
            <a:prstGeom prst="ellipse">
              <a:avLst/>
            </a:prstGeom>
            <a:solidFill>
              <a:srgbClr val="0066FF"/>
            </a:solidFill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199" name="Text Box 7"/>
            <p:cNvSpPr txBox="1">
              <a:spLocks noChangeArrowheads="1"/>
            </p:cNvSpPr>
            <p:nvPr/>
          </p:nvSpPr>
          <p:spPr bwMode="auto">
            <a:xfrm>
              <a:off x="2640" y="1968"/>
              <a:ext cx="33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q</a:t>
              </a:r>
              <a:r>
                <a:rPr lang="en-US" b="1" baseline="-2500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8200" name="Oval 8"/>
            <p:cNvSpPr>
              <a:spLocks noChangeArrowheads="1"/>
            </p:cNvSpPr>
            <p:nvPr/>
          </p:nvSpPr>
          <p:spPr bwMode="auto">
            <a:xfrm>
              <a:off x="3744" y="1968"/>
              <a:ext cx="432" cy="432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1" name="Text Box 9"/>
            <p:cNvSpPr txBox="1">
              <a:spLocks noChangeArrowheads="1"/>
            </p:cNvSpPr>
            <p:nvPr/>
          </p:nvSpPr>
          <p:spPr bwMode="auto">
            <a:xfrm>
              <a:off x="3792" y="1968"/>
              <a:ext cx="33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q</a:t>
              </a:r>
              <a:r>
                <a:rPr lang="en-US" b="1" baseline="-2500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8202" name="Freeform 10"/>
            <p:cNvSpPr>
              <a:spLocks/>
            </p:cNvSpPr>
            <p:nvPr/>
          </p:nvSpPr>
          <p:spPr bwMode="auto">
            <a:xfrm>
              <a:off x="1728" y="1824"/>
              <a:ext cx="960" cy="144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624" y="0"/>
                </a:cxn>
                <a:cxn ang="0">
                  <a:pos x="1152" y="240"/>
                </a:cxn>
              </a:cxnLst>
              <a:rect l="0" t="0" r="r" b="b"/>
              <a:pathLst>
                <a:path w="1152" h="240">
                  <a:moveTo>
                    <a:pt x="0" y="240"/>
                  </a:moveTo>
                  <a:cubicBezTo>
                    <a:pt x="216" y="120"/>
                    <a:pt x="432" y="0"/>
                    <a:pt x="624" y="0"/>
                  </a:cubicBezTo>
                  <a:cubicBezTo>
                    <a:pt x="816" y="0"/>
                    <a:pt x="984" y="120"/>
                    <a:pt x="1152" y="24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8203" name="Text Box 11"/>
            <p:cNvSpPr txBox="1">
              <a:spLocks noChangeArrowheads="1"/>
            </p:cNvSpPr>
            <p:nvPr/>
          </p:nvSpPr>
          <p:spPr bwMode="auto">
            <a:xfrm>
              <a:off x="2111" y="1488"/>
              <a:ext cx="24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8204" name="Freeform 12"/>
            <p:cNvSpPr>
              <a:spLocks/>
            </p:cNvSpPr>
            <p:nvPr/>
          </p:nvSpPr>
          <p:spPr bwMode="auto">
            <a:xfrm>
              <a:off x="2928" y="1824"/>
              <a:ext cx="960" cy="144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624" y="0"/>
                </a:cxn>
                <a:cxn ang="0">
                  <a:pos x="1152" y="240"/>
                </a:cxn>
              </a:cxnLst>
              <a:rect l="0" t="0" r="r" b="b"/>
              <a:pathLst>
                <a:path w="1152" h="240">
                  <a:moveTo>
                    <a:pt x="0" y="240"/>
                  </a:moveTo>
                  <a:cubicBezTo>
                    <a:pt x="216" y="120"/>
                    <a:pt x="432" y="0"/>
                    <a:pt x="624" y="0"/>
                  </a:cubicBezTo>
                  <a:cubicBezTo>
                    <a:pt x="816" y="0"/>
                    <a:pt x="984" y="120"/>
                    <a:pt x="1152" y="24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8205" name="Text Box 13"/>
            <p:cNvSpPr txBox="1">
              <a:spLocks noChangeArrowheads="1"/>
            </p:cNvSpPr>
            <p:nvPr/>
          </p:nvSpPr>
          <p:spPr bwMode="auto">
            <a:xfrm>
              <a:off x="3311" y="1488"/>
              <a:ext cx="24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8206" name="Freeform 14"/>
            <p:cNvSpPr>
              <a:spLocks/>
            </p:cNvSpPr>
            <p:nvPr/>
          </p:nvSpPr>
          <p:spPr bwMode="auto">
            <a:xfrm flipV="1">
              <a:off x="2928" y="2400"/>
              <a:ext cx="912" cy="144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624" y="0"/>
                </a:cxn>
                <a:cxn ang="0">
                  <a:pos x="1152" y="240"/>
                </a:cxn>
              </a:cxnLst>
              <a:rect l="0" t="0" r="r" b="b"/>
              <a:pathLst>
                <a:path w="1152" h="240">
                  <a:moveTo>
                    <a:pt x="0" y="240"/>
                  </a:moveTo>
                  <a:cubicBezTo>
                    <a:pt x="216" y="120"/>
                    <a:pt x="432" y="0"/>
                    <a:pt x="624" y="0"/>
                  </a:cubicBezTo>
                  <a:cubicBezTo>
                    <a:pt x="816" y="0"/>
                    <a:pt x="984" y="120"/>
                    <a:pt x="1152" y="24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8207" name="Text Box 15"/>
            <p:cNvSpPr txBox="1">
              <a:spLocks noChangeArrowheads="1"/>
            </p:cNvSpPr>
            <p:nvPr/>
          </p:nvSpPr>
          <p:spPr bwMode="auto">
            <a:xfrm>
              <a:off x="3266" y="2544"/>
              <a:ext cx="4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0,1</a:t>
              </a:r>
            </a:p>
          </p:txBody>
        </p:sp>
        <p:sp>
          <p:nvSpPr>
            <p:cNvPr id="8215" name="Freeform 23"/>
            <p:cNvSpPr>
              <a:spLocks/>
            </p:cNvSpPr>
            <p:nvPr/>
          </p:nvSpPr>
          <p:spPr bwMode="auto">
            <a:xfrm>
              <a:off x="1472" y="1344"/>
              <a:ext cx="304" cy="576"/>
            </a:xfrm>
            <a:custGeom>
              <a:avLst/>
              <a:gdLst/>
              <a:ahLst/>
              <a:cxnLst>
                <a:cxn ang="0">
                  <a:pos x="40" y="1120"/>
                </a:cxn>
                <a:cxn ang="0">
                  <a:pos x="40" y="160"/>
                </a:cxn>
                <a:cxn ang="0">
                  <a:pos x="280" y="160"/>
                </a:cxn>
                <a:cxn ang="0">
                  <a:pos x="184" y="1120"/>
                </a:cxn>
              </a:cxnLst>
              <a:rect l="0" t="0" r="r" b="b"/>
              <a:pathLst>
                <a:path w="304" h="1120">
                  <a:moveTo>
                    <a:pt x="40" y="1120"/>
                  </a:moveTo>
                  <a:cubicBezTo>
                    <a:pt x="20" y="720"/>
                    <a:pt x="0" y="320"/>
                    <a:pt x="40" y="160"/>
                  </a:cubicBezTo>
                  <a:cubicBezTo>
                    <a:pt x="80" y="0"/>
                    <a:pt x="256" y="0"/>
                    <a:pt x="280" y="160"/>
                  </a:cubicBezTo>
                  <a:cubicBezTo>
                    <a:pt x="304" y="320"/>
                    <a:pt x="244" y="720"/>
                    <a:pt x="184" y="112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8216" name="Text Box 24"/>
            <p:cNvSpPr txBox="1">
              <a:spLocks noChangeArrowheads="1"/>
            </p:cNvSpPr>
            <p:nvPr/>
          </p:nvSpPr>
          <p:spPr bwMode="auto">
            <a:xfrm>
              <a:off x="1584" y="1056"/>
              <a:ext cx="24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8217" name="Freeform 25"/>
            <p:cNvSpPr>
              <a:spLocks/>
            </p:cNvSpPr>
            <p:nvPr/>
          </p:nvSpPr>
          <p:spPr bwMode="auto">
            <a:xfrm>
              <a:off x="2688" y="1344"/>
              <a:ext cx="304" cy="576"/>
            </a:xfrm>
            <a:custGeom>
              <a:avLst/>
              <a:gdLst/>
              <a:ahLst/>
              <a:cxnLst>
                <a:cxn ang="0">
                  <a:pos x="40" y="1120"/>
                </a:cxn>
                <a:cxn ang="0">
                  <a:pos x="40" y="160"/>
                </a:cxn>
                <a:cxn ang="0">
                  <a:pos x="280" y="160"/>
                </a:cxn>
                <a:cxn ang="0">
                  <a:pos x="184" y="1120"/>
                </a:cxn>
              </a:cxnLst>
              <a:rect l="0" t="0" r="r" b="b"/>
              <a:pathLst>
                <a:path w="304" h="1120">
                  <a:moveTo>
                    <a:pt x="40" y="1120"/>
                  </a:moveTo>
                  <a:cubicBezTo>
                    <a:pt x="20" y="720"/>
                    <a:pt x="0" y="320"/>
                    <a:pt x="40" y="160"/>
                  </a:cubicBezTo>
                  <a:cubicBezTo>
                    <a:pt x="80" y="0"/>
                    <a:pt x="256" y="0"/>
                    <a:pt x="280" y="160"/>
                  </a:cubicBezTo>
                  <a:cubicBezTo>
                    <a:pt x="304" y="320"/>
                    <a:pt x="244" y="720"/>
                    <a:pt x="184" y="112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8218" name="Text Box 26"/>
            <p:cNvSpPr txBox="1">
              <a:spLocks noChangeArrowheads="1"/>
            </p:cNvSpPr>
            <p:nvPr/>
          </p:nvSpPr>
          <p:spPr bwMode="auto">
            <a:xfrm>
              <a:off x="2831" y="1056"/>
              <a:ext cx="24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8219" name="Line 27"/>
            <p:cNvSpPr>
              <a:spLocks noChangeShapeType="1"/>
            </p:cNvSpPr>
            <p:nvPr/>
          </p:nvSpPr>
          <p:spPr bwMode="auto">
            <a:xfrm flipV="1">
              <a:off x="720" y="2256"/>
              <a:ext cx="576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</p:grpSp>
      <p:sp>
        <p:nvSpPr>
          <p:cNvPr id="8221" name="Rectangle 29"/>
          <p:cNvSpPr>
            <a:spLocks noChangeArrowheads="1"/>
          </p:cNvSpPr>
          <p:nvPr/>
        </p:nvSpPr>
        <p:spPr bwMode="auto">
          <a:xfrm>
            <a:off x="1244600" y="5334000"/>
            <a:ext cx="64706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tx1"/>
                </a:solidFill>
                <a:sym typeface="Symbol" pitchFamily="18" charset="2"/>
              </a:rPr>
              <a:t>on input “0110”, the machine goes:</a:t>
            </a:r>
          </a:p>
          <a:p>
            <a:r>
              <a:rPr lang="en-US" sz="3200">
                <a:solidFill>
                  <a:schemeClr val="tx1"/>
                </a:solidFill>
                <a:sym typeface="Symbol" pitchFamily="18" charset="2"/>
              </a:rPr>
              <a:t>q</a:t>
            </a:r>
            <a:r>
              <a:rPr lang="en-US" sz="3200" baseline="-25000">
                <a:solidFill>
                  <a:schemeClr val="tx1"/>
                </a:solidFill>
                <a:sym typeface="Symbol" pitchFamily="18" charset="2"/>
              </a:rPr>
              <a:t>1</a:t>
            </a:r>
            <a:r>
              <a:rPr lang="en-US" sz="3200">
                <a:solidFill>
                  <a:schemeClr val="tx1"/>
                </a:solidFill>
                <a:sym typeface="Symbol" pitchFamily="18" charset="2"/>
              </a:rPr>
              <a:t>  q</a:t>
            </a:r>
            <a:r>
              <a:rPr lang="en-US" sz="3200" baseline="-25000">
                <a:solidFill>
                  <a:schemeClr val="tx1"/>
                </a:solidFill>
                <a:sym typeface="Symbol" pitchFamily="18" charset="2"/>
              </a:rPr>
              <a:t>1</a:t>
            </a:r>
            <a:r>
              <a:rPr lang="en-US" sz="3200">
                <a:solidFill>
                  <a:schemeClr val="tx1"/>
                </a:solidFill>
                <a:sym typeface="Symbol" pitchFamily="18" charset="2"/>
              </a:rPr>
              <a:t>  q</a:t>
            </a:r>
            <a:r>
              <a:rPr lang="en-US" sz="3200" baseline="-25000">
                <a:solidFill>
                  <a:schemeClr val="tx1"/>
                </a:solidFill>
                <a:sym typeface="Symbol" pitchFamily="18" charset="2"/>
              </a:rPr>
              <a:t>2</a:t>
            </a:r>
            <a:r>
              <a:rPr lang="en-US" sz="3200">
                <a:solidFill>
                  <a:schemeClr val="tx1"/>
                </a:solidFill>
                <a:sym typeface="Symbol" pitchFamily="18" charset="2"/>
              </a:rPr>
              <a:t>  q</a:t>
            </a:r>
            <a:r>
              <a:rPr lang="en-US" sz="3200" baseline="-25000">
                <a:solidFill>
                  <a:schemeClr val="tx1"/>
                </a:solidFill>
                <a:sym typeface="Symbol" pitchFamily="18" charset="2"/>
              </a:rPr>
              <a:t>2</a:t>
            </a:r>
            <a:r>
              <a:rPr lang="en-US" sz="3200">
                <a:solidFill>
                  <a:schemeClr val="tx1"/>
                </a:solidFill>
                <a:sym typeface="Symbol" pitchFamily="18" charset="2"/>
              </a:rPr>
              <a:t>  q</a:t>
            </a:r>
            <a:r>
              <a:rPr lang="en-US" sz="3200" baseline="-25000">
                <a:solidFill>
                  <a:schemeClr val="tx1"/>
                </a:solidFill>
                <a:sym typeface="Symbol" pitchFamily="18" charset="2"/>
              </a:rPr>
              <a:t>3 </a:t>
            </a:r>
            <a:r>
              <a:rPr lang="en-US" sz="3200">
                <a:solidFill>
                  <a:schemeClr val="tx1"/>
                </a:solidFill>
                <a:sym typeface="Symbol" pitchFamily="18" charset="2"/>
              </a:rPr>
              <a:t>  = “reject”</a:t>
            </a:r>
            <a:endParaRPr lang="en-US" sz="3200" baseline="-25000">
              <a:solidFill>
                <a:schemeClr val="tx1"/>
              </a:solidFill>
              <a:sym typeface="Symbol" pitchFamily="18" charset="2"/>
            </a:endParaRPr>
          </a:p>
        </p:txBody>
      </p:sp>
      <p:grpSp>
        <p:nvGrpSpPr>
          <p:cNvPr id="8226" name="Group 34"/>
          <p:cNvGrpSpPr>
            <a:grpSpLocks/>
          </p:cNvGrpSpPr>
          <p:nvPr/>
        </p:nvGrpSpPr>
        <p:grpSpPr bwMode="auto">
          <a:xfrm>
            <a:off x="457200" y="3886200"/>
            <a:ext cx="4114800" cy="1189038"/>
            <a:chOff x="288" y="2448"/>
            <a:chExt cx="2592" cy="749"/>
          </a:xfrm>
        </p:grpSpPr>
        <p:sp>
          <p:nvSpPr>
            <p:cNvPr id="8222" name="Rectangle 30"/>
            <p:cNvSpPr>
              <a:spLocks noChangeArrowheads="1"/>
            </p:cNvSpPr>
            <p:nvPr/>
          </p:nvSpPr>
          <p:spPr bwMode="auto">
            <a:xfrm>
              <a:off x="288" y="2448"/>
              <a:ext cx="613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chemeClr val="accent1"/>
                  </a:solidFill>
                  <a:sym typeface="Symbol" pitchFamily="18" charset="2"/>
                </a:rPr>
                <a:t>start</a:t>
              </a:r>
            </a:p>
          </p:txBody>
        </p:sp>
        <p:sp>
          <p:nvSpPr>
            <p:cNvPr id="8223" name="Rectangle 31"/>
            <p:cNvSpPr>
              <a:spLocks noChangeArrowheads="1"/>
            </p:cNvSpPr>
            <p:nvPr/>
          </p:nvSpPr>
          <p:spPr bwMode="auto">
            <a:xfrm>
              <a:off x="2011" y="2832"/>
              <a:ext cx="869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chemeClr val="accent1"/>
                  </a:solidFill>
                  <a:sym typeface="Symbol" pitchFamily="18" charset="2"/>
                </a:rPr>
                <a:t>accept</a:t>
              </a:r>
            </a:p>
          </p:txBody>
        </p:sp>
        <p:sp>
          <p:nvSpPr>
            <p:cNvPr id="8224" name="Line 32"/>
            <p:cNvSpPr>
              <a:spLocks noChangeShapeType="1"/>
            </p:cNvSpPr>
            <p:nvPr/>
          </p:nvSpPr>
          <p:spPr bwMode="auto">
            <a:xfrm flipV="1">
              <a:off x="2448" y="2496"/>
              <a:ext cx="192" cy="384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8225" name="Line 33"/>
            <p:cNvSpPr>
              <a:spLocks noChangeShapeType="1"/>
            </p:cNvSpPr>
            <p:nvPr/>
          </p:nvSpPr>
          <p:spPr bwMode="auto">
            <a:xfrm flipV="1">
              <a:off x="912" y="2448"/>
              <a:ext cx="432" cy="24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8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8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21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Simple Automaton (2)</a:t>
            </a:r>
          </a:p>
        </p:txBody>
      </p:sp>
      <p:sp>
        <p:nvSpPr>
          <p:cNvPr id="36884" name="Rectangle 20"/>
          <p:cNvSpPr>
            <a:spLocks noChangeArrowheads="1"/>
          </p:cNvSpPr>
          <p:nvPr/>
        </p:nvSpPr>
        <p:spPr bwMode="auto">
          <a:xfrm>
            <a:off x="1244600" y="5516563"/>
            <a:ext cx="56737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tx1"/>
                </a:solidFill>
                <a:sym typeface="Symbol" pitchFamily="18" charset="2"/>
              </a:rPr>
              <a:t>q</a:t>
            </a:r>
            <a:r>
              <a:rPr lang="en-US" sz="3200" baseline="-25000">
                <a:solidFill>
                  <a:schemeClr val="tx1"/>
                </a:solidFill>
                <a:sym typeface="Symbol" pitchFamily="18" charset="2"/>
              </a:rPr>
              <a:t>1</a:t>
            </a:r>
            <a:r>
              <a:rPr lang="en-US" sz="3200">
                <a:solidFill>
                  <a:schemeClr val="tx1"/>
                </a:solidFill>
                <a:sym typeface="Symbol" pitchFamily="18" charset="2"/>
              </a:rPr>
              <a:t>  q</a:t>
            </a:r>
            <a:r>
              <a:rPr lang="en-US" sz="3200" baseline="-25000">
                <a:solidFill>
                  <a:schemeClr val="tx1"/>
                </a:solidFill>
                <a:sym typeface="Symbol" pitchFamily="18" charset="2"/>
              </a:rPr>
              <a:t>2</a:t>
            </a:r>
            <a:r>
              <a:rPr lang="en-US" sz="3200">
                <a:solidFill>
                  <a:schemeClr val="tx1"/>
                </a:solidFill>
                <a:sym typeface="Symbol" pitchFamily="18" charset="2"/>
              </a:rPr>
              <a:t>  q</a:t>
            </a:r>
            <a:r>
              <a:rPr lang="en-US" sz="3200" baseline="-25000">
                <a:solidFill>
                  <a:schemeClr val="tx1"/>
                </a:solidFill>
                <a:sym typeface="Symbol" pitchFamily="18" charset="2"/>
              </a:rPr>
              <a:t>3</a:t>
            </a:r>
            <a:r>
              <a:rPr lang="en-US" sz="3200">
                <a:solidFill>
                  <a:schemeClr val="tx1"/>
                </a:solidFill>
                <a:sym typeface="Symbol" pitchFamily="18" charset="2"/>
              </a:rPr>
              <a:t>  q</a:t>
            </a:r>
            <a:r>
              <a:rPr lang="en-US" sz="3200" baseline="-25000">
                <a:solidFill>
                  <a:schemeClr val="tx1"/>
                </a:solidFill>
                <a:sym typeface="Symbol" pitchFamily="18" charset="2"/>
              </a:rPr>
              <a:t>2 </a:t>
            </a:r>
            <a:r>
              <a:rPr lang="en-US" sz="3200">
                <a:solidFill>
                  <a:schemeClr val="tx1"/>
                </a:solidFill>
                <a:sym typeface="Symbol" pitchFamily="18" charset="2"/>
              </a:rPr>
              <a:t>  = “accept”</a:t>
            </a:r>
            <a:endParaRPr lang="en-US" sz="3200" baseline="-25000">
              <a:solidFill>
                <a:schemeClr val="tx1"/>
              </a:solidFill>
              <a:sym typeface="Symbol" pitchFamily="18" charset="2"/>
            </a:endParaRPr>
          </a:p>
        </p:txBody>
      </p:sp>
      <p:grpSp>
        <p:nvGrpSpPr>
          <p:cNvPr id="36889" name="Group 25"/>
          <p:cNvGrpSpPr>
            <a:grpSpLocks/>
          </p:cNvGrpSpPr>
          <p:nvPr/>
        </p:nvGrpSpPr>
        <p:grpSpPr bwMode="auto">
          <a:xfrm>
            <a:off x="1143000" y="1676400"/>
            <a:ext cx="6324600" cy="3932238"/>
            <a:chOff x="720" y="1056"/>
            <a:chExt cx="3984" cy="2477"/>
          </a:xfrm>
        </p:grpSpPr>
        <p:sp>
          <p:nvSpPr>
            <p:cNvPr id="36867" name="Oval 3"/>
            <p:cNvSpPr>
              <a:spLocks noChangeArrowheads="1"/>
            </p:cNvSpPr>
            <p:nvPr/>
          </p:nvSpPr>
          <p:spPr bwMode="auto">
            <a:xfrm>
              <a:off x="1344" y="1968"/>
              <a:ext cx="432" cy="432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68" name="Text Box 4"/>
            <p:cNvSpPr txBox="1">
              <a:spLocks noChangeArrowheads="1"/>
            </p:cNvSpPr>
            <p:nvPr/>
          </p:nvSpPr>
          <p:spPr bwMode="auto">
            <a:xfrm>
              <a:off x="1434" y="1968"/>
              <a:ext cx="33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q</a:t>
              </a:r>
              <a:r>
                <a:rPr lang="en-US" b="1" baseline="-2500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36869" name="Oval 5"/>
            <p:cNvSpPr>
              <a:spLocks noChangeArrowheads="1"/>
            </p:cNvSpPr>
            <p:nvPr/>
          </p:nvSpPr>
          <p:spPr bwMode="auto">
            <a:xfrm>
              <a:off x="2592" y="1968"/>
              <a:ext cx="432" cy="432"/>
            </a:xfrm>
            <a:prstGeom prst="ellipse">
              <a:avLst/>
            </a:prstGeom>
            <a:solidFill>
              <a:srgbClr val="0066FF"/>
            </a:solidFill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0" name="Text Box 6"/>
            <p:cNvSpPr txBox="1">
              <a:spLocks noChangeArrowheads="1"/>
            </p:cNvSpPr>
            <p:nvPr/>
          </p:nvSpPr>
          <p:spPr bwMode="auto">
            <a:xfrm>
              <a:off x="2640" y="1968"/>
              <a:ext cx="33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q</a:t>
              </a:r>
              <a:r>
                <a:rPr lang="en-US" b="1" baseline="-2500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36871" name="Oval 7"/>
            <p:cNvSpPr>
              <a:spLocks noChangeArrowheads="1"/>
            </p:cNvSpPr>
            <p:nvPr/>
          </p:nvSpPr>
          <p:spPr bwMode="auto">
            <a:xfrm>
              <a:off x="3744" y="1968"/>
              <a:ext cx="432" cy="432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72" name="Text Box 8"/>
            <p:cNvSpPr txBox="1">
              <a:spLocks noChangeArrowheads="1"/>
            </p:cNvSpPr>
            <p:nvPr/>
          </p:nvSpPr>
          <p:spPr bwMode="auto">
            <a:xfrm>
              <a:off x="3792" y="1968"/>
              <a:ext cx="33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q</a:t>
              </a:r>
              <a:r>
                <a:rPr lang="en-US" b="1" baseline="-2500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36873" name="Freeform 9"/>
            <p:cNvSpPr>
              <a:spLocks/>
            </p:cNvSpPr>
            <p:nvPr/>
          </p:nvSpPr>
          <p:spPr bwMode="auto">
            <a:xfrm>
              <a:off x="1728" y="1824"/>
              <a:ext cx="960" cy="144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624" y="0"/>
                </a:cxn>
                <a:cxn ang="0">
                  <a:pos x="1152" y="240"/>
                </a:cxn>
              </a:cxnLst>
              <a:rect l="0" t="0" r="r" b="b"/>
              <a:pathLst>
                <a:path w="1152" h="240">
                  <a:moveTo>
                    <a:pt x="0" y="240"/>
                  </a:moveTo>
                  <a:cubicBezTo>
                    <a:pt x="216" y="120"/>
                    <a:pt x="432" y="0"/>
                    <a:pt x="624" y="0"/>
                  </a:cubicBezTo>
                  <a:cubicBezTo>
                    <a:pt x="816" y="0"/>
                    <a:pt x="984" y="120"/>
                    <a:pt x="1152" y="24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6874" name="Text Box 10"/>
            <p:cNvSpPr txBox="1">
              <a:spLocks noChangeArrowheads="1"/>
            </p:cNvSpPr>
            <p:nvPr/>
          </p:nvSpPr>
          <p:spPr bwMode="auto">
            <a:xfrm>
              <a:off x="2111" y="1488"/>
              <a:ext cx="24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36875" name="Freeform 11"/>
            <p:cNvSpPr>
              <a:spLocks/>
            </p:cNvSpPr>
            <p:nvPr/>
          </p:nvSpPr>
          <p:spPr bwMode="auto">
            <a:xfrm>
              <a:off x="2928" y="1824"/>
              <a:ext cx="960" cy="144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624" y="0"/>
                </a:cxn>
                <a:cxn ang="0">
                  <a:pos x="1152" y="240"/>
                </a:cxn>
              </a:cxnLst>
              <a:rect l="0" t="0" r="r" b="b"/>
              <a:pathLst>
                <a:path w="1152" h="240">
                  <a:moveTo>
                    <a:pt x="0" y="240"/>
                  </a:moveTo>
                  <a:cubicBezTo>
                    <a:pt x="216" y="120"/>
                    <a:pt x="432" y="0"/>
                    <a:pt x="624" y="0"/>
                  </a:cubicBezTo>
                  <a:cubicBezTo>
                    <a:pt x="816" y="0"/>
                    <a:pt x="984" y="120"/>
                    <a:pt x="1152" y="24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6876" name="Text Box 12"/>
            <p:cNvSpPr txBox="1">
              <a:spLocks noChangeArrowheads="1"/>
            </p:cNvSpPr>
            <p:nvPr/>
          </p:nvSpPr>
          <p:spPr bwMode="auto">
            <a:xfrm>
              <a:off x="3311" y="1488"/>
              <a:ext cx="24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36877" name="Freeform 13"/>
            <p:cNvSpPr>
              <a:spLocks/>
            </p:cNvSpPr>
            <p:nvPr/>
          </p:nvSpPr>
          <p:spPr bwMode="auto">
            <a:xfrm flipV="1">
              <a:off x="2928" y="2400"/>
              <a:ext cx="912" cy="144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624" y="0"/>
                </a:cxn>
                <a:cxn ang="0">
                  <a:pos x="1152" y="240"/>
                </a:cxn>
              </a:cxnLst>
              <a:rect l="0" t="0" r="r" b="b"/>
              <a:pathLst>
                <a:path w="1152" h="240">
                  <a:moveTo>
                    <a:pt x="0" y="240"/>
                  </a:moveTo>
                  <a:cubicBezTo>
                    <a:pt x="216" y="120"/>
                    <a:pt x="432" y="0"/>
                    <a:pt x="624" y="0"/>
                  </a:cubicBezTo>
                  <a:cubicBezTo>
                    <a:pt x="816" y="0"/>
                    <a:pt x="984" y="120"/>
                    <a:pt x="1152" y="24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6878" name="Text Box 14"/>
            <p:cNvSpPr txBox="1">
              <a:spLocks noChangeArrowheads="1"/>
            </p:cNvSpPr>
            <p:nvPr/>
          </p:nvSpPr>
          <p:spPr bwMode="auto">
            <a:xfrm>
              <a:off x="3266" y="2544"/>
              <a:ext cx="4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0,1</a:t>
              </a:r>
            </a:p>
          </p:txBody>
        </p:sp>
        <p:sp>
          <p:nvSpPr>
            <p:cNvPr id="36879" name="Freeform 15"/>
            <p:cNvSpPr>
              <a:spLocks/>
            </p:cNvSpPr>
            <p:nvPr/>
          </p:nvSpPr>
          <p:spPr bwMode="auto">
            <a:xfrm>
              <a:off x="1472" y="1344"/>
              <a:ext cx="304" cy="576"/>
            </a:xfrm>
            <a:custGeom>
              <a:avLst/>
              <a:gdLst/>
              <a:ahLst/>
              <a:cxnLst>
                <a:cxn ang="0">
                  <a:pos x="40" y="1120"/>
                </a:cxn>
                <a:cxn ang="0">
                  <a:pos x="40" y="160"/>
                </a:cxn>
                <a:cxn ang="0">
                  <a:pos x="280" y="160"/>
                </a:cxn>
                <a:cxn ang="0">
                  <a:pos x="184" y="1120"/>
                </a:cxn>
              </a:cxnLst>
              <a:rect l="0" t="0" r="r" b="b"/>
              <a:pathLst>
                <a:path w="304" h="1120">
                  <a:moveTo>
                    <a:pt x="40" y="1120"/>
                  </a:moveTo>
                  <a:cubicBezTo>
                    <a:pt x="20" y="720"/>
                    <a:pt x="0" y="320"/>
                    <a:pt x="40" y="160"/>
                  </a:cubicBezTo>
                  <a:cubicBezTo>
                    <a:pt x="80" y="0"/>
                    <a:pt x="256" y="0"/>
                    <a:pt x="280" y="160"/>
                  </a:cubicBezTo>
                  <a:cubicBezTo>
                    <a:pt x="304" y="320"/>
                    <a:pt x="244" y="720"/>
                    <a:pt x="184" y="112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6880" name="Text Box 16"/>
            <p:cNvSpPr txBox="1">
              <a:spLocks noChangeArrowheads="1"/>
            </p:cNvSpPr>
            <p:nvPr/>
          </p:nvSpPr>
          <p:spPr bwMode="auto">
            <a:xfrm>
              <a:off x="1584" y="1056"/>
              <a:ext cx="24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36881" name="Freeform 17"/>
            <p:cNvSpPr>
              <a:spLocks/>
            </p:cNvSpPr>
            <p:nvPr/>
          </p:nvSpPr>
          <p:spPr bwMode="auto">
            <a:xfrm>
              <a:off x="2688" y="1344"/>
              <a:ext cx="304" cy="576"/>
            </a:xfrm>
            <a:custGeom>
              <a:avLst/>
              <a:gdLst/>
              <a:ahLst/>
              <a:cxnLst>
                <a:cxn ang="0">
                  <a:pos x="40" y="1120"/>
                </a:cxn>
                <a:cxn ang="0">
                  <a:pos x="40" y="160"/>
                </a:cxn>
                <a:cxn ang="0">
                  <a:pos x="280" y="160"/>
                </a:cxn>
                <a:cxn ang="0">
                  <a:pos x="184" y="1120"/>
                </a:cxn>
              </a:cxnLst>
              <a:rect l="0" t="0" r="r" b="b"/>
              <a:pathLst>
                <a:path w="304" h="1120">
                  <a:moveTo>
                    <a:pt x="40" y="1120"/>
                  </a:moveTo>
                  <a:cubicBezTo>
                    <a:pt x="20" y="720"/>
                    <a:pt x="0" y="320"/>
                    <a:pt x="40" y="160"/>
                  </a:cubicBezTo>
                  <a:cubicBezTo>
                    <a:pt x="80" y="0"/>
                    <a:pt x="256" y="0"/>
                    <a:pt x="280" y="160"/>
                  </a:cubicBezTo>
                  <a:cubicBezTo>
                    <a:pt x="304" y="320"/>
                    <a:pt x="244" y="720"/>
                    <a:pt x="184" y="112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6882" name="Text Box 18"/>
            <p:cNvSpPr txBox="1">
              <a:spLocks noChangeArrowheads="1"/>
            </p:cNvSpPr>
            <p:nvPr/>
          </p:nvSpPr>
          <p:spPr bwMode="auto">
            <a:xfrm>
              <a:off x="2831" y="1056"/>
              <a:ext cx="24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36883" name="Line 19"/>
            <p:cNvSpPr>
              <a:spLocks noChangeShapeType="1"/>
            </p:cNvSpPr>
            <p:nvPr/>
          </p:nvSpPr>
          <p:spPr bwMode="auto">
            <a:xfrm flipV="1">
              <a:off x="720" y="2256"/>
              <a:ext cx="576" cy="9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6888" name="Rectangle 24"/>
            <p:cNvSpPr>
              <a:spLocks noChangeArrowheads="1"/>
            </p:cNvSpPr>
            <p:nvPr/>
          </p:nvSpPr>
          <p:spPr bwMode="auto">
            <a:xfrm>
              <a:off x="782" y="3168"/>
              <a:ext cx="3922" cy="3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chemeClr val="tx1"/>
                  </a:solidFill>
                  <a:sym typeface="Symbol" pitchFamily="18" charset="2"/>
                </a:rPr>
                <a:t>on input “101”, the machine goes:</a:t>
              </a:r>
              <a:endParaRPr lang="en-US" sz="3200" baseline="-25000">
                <a:solidFill>
                  <a:schemeClr val="tx1"/>
                </a:solidFill>
                <a:sym typeface="Symbol" pitchFamily="18" charset="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6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8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Simple Automaton (3)</a:t>
            </a:r>
          </a:p>
        </p:txBody>
      </p:sp>
      <p:sp>
        <p:nvSpPr>
          <p:cNvPr id="38937" name="Text Box 25"/>
          <p:cNvSpPr txBox="1">
            <a:spLocks noChangeArrowheads="1"/>
          </p:cNvSpPr>
          <p:nvPr/>
        </p:nvSpPr>
        <p:spPr bwMode="auto">
          <a:xfrm>
            <a:off x="1371600" y="3733800"/>
            <a:ext cx="5097463" cy="252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b="1">
                <a:solidFill>
                  <a:schemeClr val="tx1"/>
                </a:solidFill>
              </a:rPr>
              <a:t>010: reject</a:t>
            </a:r>
          </a:p>
          <a:p>
            <a:r>
              <a:rPr lang="en-US" sz="3200" b="1">
                <a:solidFill>
                  <a:schemeClr val="tx1"/>
                </a:solidFill>
              </a:rPr>
              <a:t>11: accept</a:t>
            </a:r>
          </a:p>
          <a:p>
            <a:r>
              <a:rPr lang="en-US" sz="3200" b="1">
                <a:solidFill>
                  <a:schemeClr val="tx1"/>
                </a:solidFill>
              </a:rPr>
              <a:t>010100100100100: accept</a:t>
            </a:r>
          </a:p>
          <a:p>
            <a:r>
              <a:rPr lang="en-US" sz="3200" b="1">
                <a:solidFill>
                  <a:schemeClr val="tx1"/>
                </a:solidFill>
              </a:rPr>
              <a:t>010000010010: reject</a:t>
            </a:r>
          </a:p>
          <a:p>
            <a:r>
              <a:rPr lang="en-US" sz="3200" b="1">
                <a:solidFill>
                  <a:schemeClr val="tx1"/>
                </a:solidFill>
                <a:sym typeface="Symbol" pitchFamily="18" charset="2"/>
              </a:rPr>
              <a:t>: reject</a:t>
            </a:r>
            <a:endParaRPr lang="en-US" sz="3200" b="1">
              <a:solidFill>
                <a:schemeClr val="tx1"/>
              </a:solidFill>
            </a:endParaRPr>
          </a:p>
        </p:txBody>
      </p:sp>
      <p:grpSp>
        <p:nvGrpSpPr>
          <p:cNvPr id="38939" name="Group 27"/>
          <p:cNvGrpSpPr>
            <a:grpSpLocks/>
          </p:cNvGrpSpPr>
          <p:nvPr/>
        </p:nvGrpSpPr>
        <p:grpSpPr bwMode="auto">
          <a:xfrm>
            <a:off x="2133600" y="1295400"/>
            <a:ext cx="5105400" cy="2805113"/>
            <a:chOff x="1344" y="816"/>
            <a:chExt cx="3216" cy="1767"/>
          </a:xfrm>
        </p:grpSpPr>
        <p:sp>
          <p:nvSpPr>
            <p:cNvPr id="38915" name="Oval 3"/>
            <p:cNvSpPr>
              <a:spLocks noChangeArrowheads="1"/>
            </p:cNvSpPr>
            <p:nvPr/>
          </p:nvSpPr>
          <p:spPr bwMode="auto">
            <a:xfrm>
              <a:off x="1925" y="1669"/>
              <a:ext cx="402" cy="404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16" name="Text Box 4"/>
            <p:cNvSpPr txBox="1">
              <a:spLocks noChangeArrowheads="1"/>
            </p:cNvSpPr>
            <p:nvPr/>
          </p:nvSpPr>
          <p:spPr bwMode="auto">
            <a:xfrm>
              <a:off x="1997" y="1669"/>
              <a:ext cx="33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q</a:t>
              </a:r>
              <a:r>
                <a:rPr lang="en-US" b="1" baseline="-2500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38917" name="Oval 5"/>
            <p:cNvSpPr>
              <a:spLocks noChangeArrowheads="1"/>
            </p:cNvSpPr>
            <p:nvPr/>
          </p:nvSpPr>
          <p:spPr bwMode="auto">
            <a:xfrm>
              <a:off x="3086" y="1669"/>
              <a:ext cx="402" cy="404"/>
            </a:xfrm>
            <a:prstGeom prst="ellipse">
              <a:avLst/>
            </a:prstGeom>
            <a:solidFill>
              <a:srgbClr val="0066FF"/>
            </a:solidFill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18" name="Text Box 6"/>
            <p:cNvSpPr txBox="1">
              <a:spLocks noChangeArrowheads="1"/>
            </p:cNvSpPr>
            <p:nvPr/>
          </p:nvSpPr>
          <p:spPr bwMode="auto">
            <a:xfrm>
              <a:off x="3119" y="1669"/>
              <a:ext cx="33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q</a:t>
              </a:r>
              <a:r>
                <a:rPr lang="en-US" b="1" baseline="-25000">
                  <a:solidFill>
                    <a:schemeClr val="tx1"/>
                  </a:solidFill>
                </a:rPr>
                <a:t>2</a:t>
              </a:r>
            </a:p>
          </p:txBody>
        </p:sp>
        <p:sp>
          <p:nvSpPr>
            <p:cNvPr id="38919" name="Oval 7"/>
            <p:cNvSpPr>
              <a:spLocks noChangeArrowheads="1"/>
            </p:cNvSpPr>
            <p:nvPr/>
          </p:nvSpPr>
          <p:spPr bwMode="auto">
            <a:xfrm>
              <a:off x="4158" y="1669"/>
              <a:ext cx="402" cy="404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20" name="Text Box 8"/>
            <p:cNvSpPr txBox="1">
              <a:spLocks noChangeArrowheads="1"/>
            </p:cNvSpPr>
            <p:nvPr/>
          </p:nvSpPr>
          <p:spPr bwMode="auto">
            <a:xfrm>
              <a:off x="4191" y="1669"/>
              <a:ext cx="33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q</a:t>
              </a:r>
              <a:r>
                <a:rPr lang="en-US" b="1" baseline="-25000">
                  <a:solidFill>
                    <a:schemeClr val="tx1"/>
                  </a:solidFill>
                </a:rPr>
                <a:t>3</a:t>
              </a:r>
            </a:p>
          </p:txBody>
        </p:sp>
        <p:sp>
          <p:nvSpPr>
            <p:cNvPr id="38921" name="Freeform 9"/>
            <p:cNvSpPr>
              <a:spLocks/>
            </p:cNvSpPr>
            <p:nvPr/>
          </p:nvSpPr>
          <p:spPr bwMode="auto">
            <a:xfrm>
              <a:off x="2282" y="1534"/>
              <a:ext cx="893" cy="135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624" y="0"/>
                </a:cxn>
                <a:cxn ang="0">
                  <a:pos x="1152" y="240"/>
                </a:cxn>
              </a:cxnLst>
              <a:rect l="0" t="0" r="r" b="b"/>
              <a:pathLst>
                <a:path w="1152" h="240">
                  <a:moveTo>
                    <a:pt x="0" y="240"/>
                  </a:moveTo>
                  <a:cubicBezTo>
                    <a:pt x="216" y="120"/>
                    <a:pt x="432" y="0"/>
                    <a:pt x="624" y="0"/>
                  </a:cubicBezTo>
                  <a:cubicBezTo>
                    <a:pt x="816" y="0"/>
                    <a:pt x="984" y="120"/>
                    <a:pt x="1152" y="24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8922" name="Text Box 10"/>
            <p:cNvSpPr txBox="1">
              <a:spLocks noChangeArrowheads="1"/>
            </p:cNvSpPr>
            <p:nvPr/>
          </p:nvSpPr>
          <p:spPr bwMode="auto">
            <a:xfrm>
              <a:off x="2630" y="1220"/>
              <a:ext cx="24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38923" name="Freeform 11"/>
            <p:cNvSpPr>
              <a:spLocks/>
            </p:cNvSpPr>
            <p:nvPr/>
          </p:nvSpPr>
          <p:spPr bwMode="auto">
            <a:xfrm>
              <a:off x="3399" y="1534"/>
              <a:ext cx="893" cy="135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624" y="0"/>
                </a:cxn>
                <a:cxn ang="0">
                  <a:pos x="1152" y="240"/>
                </a:cxn>
              </a:cxnLst>
              <a:rect l="0" t="0" r="r" b="b"/>
              <a:pathLst>
                <a:path w="1152" h="240">
                  <a:moveTo>
                    <a:pt x="0" y="240"/>
                  </a:moveTo>
                  <a:cubicBezTo>
                    <a:pt x="216" y="120"/>
                    <a:pt x="432" y="0"/>
                    <a:pt x="624" y="0"/>
                  </a:cubicBezTo>
                  <a:cubicBezTo>
                    <a:pt x="816" y="0"/>
                    <a:pt x="984" y="120"/>
                    <a:pt x="1152" y="24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8924" name="Text Box 12"/>
            <p:cNvSpPr txBox="1">
              <a:spLocks noChangeArrowheads="1"/>
            </p:cNvSpPr>
            <p:nvPr/>
          </p:nvSpPr>
          <p:spPr bwMode="auto">
            <a:xfrm>
              <a:off x="3747" y="1220"/>
              <a:ext cx="24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38925" name="Freeform 13"/>
            <p:cNvSpPr>
              <a:spLocks/>
            </p:cNvSpPr>
            <p:nvPr/>
          </p:nvSpPr>
          <p:spPr bwMode="auto">
            <a:xfrm flipV="1">
              <a:off x="3399" y="2073"/>
              <a:ext cx="848" cy="135"/>
            </a:xfrm>
            <a:custGeom>
              <a:avLst/>
              <a:gdLst/>
              <a:ahLst/>
              <a:cxnLst>
                <a:cxn ang="0">
                  <a:pos x="0" y="240"/>
                </a:cxn>
                <a:cxn ang="0">
                  <a:pos x="624" y="0"/>
                </a:cxn>
                <a:cxn ang="0">
                  <a:pos x="1152" y="240"/>
                </a:cxn>
              </a:cxnLst>
              <a:rect l="0" t="0" r="r" b="b"/>
              <a:pathLst>
                <a:path w="1152" h="240">
                  <a:moveTo>
                    <a:pt x="0" y="240"/>
                  </a:moveTo>
                  <a:cubicBezTo>
                    <a:pt x="216" y="120"/>
                    <a:pt x="432" y="0"/>
                    <a:pt x="624" y="0"/>
                  </a:cubicBezTo>
                  <a:cubicBezTo>
                    <a:pt x="816" y="0"/>
                    <a:pt x="984" y="120"/>
                    <a:pt x="1152" y="24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8927" name="Freeform 15"/>
            <p:cNvSpPr>
              <a:spLocks/>
            </p:cNvSpPr>
            <p:nvPr/>
          </p:nvSpPr>
          <p:spPr bwMode="auto">
            <a:xfrm>
              <a:off x="2044" y="1085"/>
              <a:ext cx="283" cy="539"/>
            </a:xfrm>
            <a:custGeom>
              <a:avLst/>
              <a:gdLst/>
              <a:ahLst/>
              <a:cxnLst>
                <a:cxn ang="0">
                  <a:pos x="40" y="1120"/>
                </a:cxn>
                <a:cxn ang="0">
                  <a:pos x="40" y="160"/>
                </a:cxn>
                <a:cxn ang="0">
                  <a:pos x="280" y="160"/>
                </a:cxn>
                <a:cxn ang="0">
                  <a:pos x="184" y="1120"/>
                </a:cxn>
              </a:cxnLst>
              <a:rect l="0" t="0" r="r" b="b"/>
              <a:pathLst>
                <a:path w="304" h="1120">
                  <a:moveTo>
                    <a:pt x="40" y="1120"/>
                  </a:moveTo>
                  <a:cubicBezTo>
                    <a:pt x="20" y="720"/>
                    <a:pt x="0" y="320"/>
                    <a:pt x="40" y="160"/>
                  </a:cubicBezTo>
                  <a:cubicBezTo>
                    <a:pt x="80" y="0"/>
                    <a:pt x="256" y="0"/>
                    <a:pt x="280" y="160"/>
                  </a:cubicBezTo>
                  <a:cubicBezTo>
                    <a:pt x="304" y="320"/>
                    <a:pt x="244" y="720"/>
                    <a:pt x="184" y="112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8928" name="Text Box 16"/>
            <p:cNvSpPr txBox="1">
              <a:spLocks noChangeArrowheads="1"/>
            </p:cNvSpPr>
            <p:nvPr/>
          </p:nvSpPr>
          <p:spPr bwMode="auto">
            <a:xfrm>
              <a:off x="2140" y="816"/>
              <a:ext cx="24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0</a:t>
              </a:r>
            </a:p>
          </p:txBody>
        </p:sp>
        <p:sp>
          <p:nvSpPr>
            <p:cNvPr id="38929" name="Freeform 17"/>
            <p:cNvSpPr>
              <a:spLocks/>
            </p:cNvSpPr>
            <p:nvPr/>
          </p:nvSpPr>
          <p:spPr bwMode="auto">
            <a:xfrm>
              <a:off x="3175" y="1085"/>
              <a:ext cx="283" cy="539"/>
            </a:xfrm>
            <a:custGeom>
              <a:avLst/>
              <a:gdLst/>
              <a:ahLst/>
              <a:cxnLst>
                <a:cxn ang="0">
                  <a:pos x="40" y="1120"/>
                </a:cxn>
                <a:cxn ang="0">
                  <a:pos x="40" y="160"/>
                </a:cxn>
                <a:cxn ang="0">
                  <a:pos x="280" y="160"/>
                </a:cxn>
                <a:cxn ang="0">
                  <a:pos x="184" y="1120"/>
                </a:cxn>
              </a:cxnLst>
              <a:rect l="0" t="0" r="r" b="b"/>
              <a:pathLst>
                <a:path w="304" h="1120">
                  <a:moveTo>
                    <a:pt x="40" y="1120"/>
                  </a:moveTo>
                  <a:cubicBezTo>
                    <a:pt x="20" y="720"/>
                    <a:pt x="0" y="320"/>
                    <a:pt x="40" y="160"/>
                  </a:cubicBezTo>
                  <a:cubicBezTo>
                    <a:pt x="80" y="0"/>
                    <a:pt x="256" y="0"/>
                    <a:pt x="280" y="160"/>
                  </a:cubicBezTo>
                  <a:cubicBezTo>
                    <a:pt x="304" y="320"/>
                    <a:pt x="244" y="720"/>
                    <a:pt x="184" y="1120"/>
                  </a:cubicBez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8930" name="Text Box 18"/>
            <p:cNvSpPr txBox="1">
              <a:spLocks noChangeArrowheads="1"/>
            </p:cNvSpPr>
            <p:nvPr/>
          </p:nvSpPr>
          <p:spPr bwMode="auto">
            <a:xfrm>
              <a:off x="3300" y="816"/>
              <a:ext cx="24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38931" name="Line 19"/>
            <p:cNvSpPr>
              <a:spLocks noChangeShapeType="1"/>
            </p:cNvSpPr>
            <p:nvPr/>
          </p:nvSpPr>
          <p:spPr bwMode="auto">
            <a:xfrm flipV="1">
              <a:off x="1344" y="1939"/>
              <a:ext cx="536" cy="8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anchor="ctr"/>
            <a:lstStyle/>
            <a:p>
              <a:endParaRPr lang="en-US"/>
            </a:p>
          </p:txBody>
        </p:sp>
        <p:sp>
          <p:nvSpPr>
            <p:cNvPr id="38938" name="Text Box 26"/>
            <p:cNvSpPr txBox="1">
              <a:spLocks noChangeArrowheads="1"/>
            </p:cNvSpPr>
            <p:nvPr/>
          </p:nvSpPr>
          <p:spPr bwMode="auto">
            <a:xfrm>
              <a:off x="3698" y="2256"/>
              <a:ext cx="42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solidFill>
                    <a:schemeClr val="tx1"/>
                  </a:solidFill>
                </a:rPr>
                <a:t>0,1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9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89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89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89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89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37" grpId="0" build="p" autoUpdateAnimBg="0"/>
    </p:bldLst>
  </p:timing>
</p:sld>
</file>

<file path=ppt/theme/theme1.xml><?xml version="1.0" encoding="utf-8"?>
<a:theme xmlns:a="http://schemas.openxmlformats.org/drawingml/2006/main" name="CS172">
  <a:themeElements>
    <a:clrScheme name="">
      <a:dk1>
        <a:srgbClr val="000000"/>
      </a:dk1>
      <a:lt1>
        <a:srgbClr val="FFFFFF"/>
      </a:lt1>
      <a:dk2>
        <a:srgbClr val="000099"/>
      </a:dk2>
      <a:lt2>
        <a:srgbClr val="99CCFF"/>
      </a:lt2>
      <a:accent1>
        <a:srgbClr val="FF9900"/>
      </a:accent1>
      <a:accent2>
        <a:srgbClr val="00FFFF"/>
      </a:accent2>
      <a:accent3>
        <a:srgbClr val="AAAAC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CS17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S172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172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172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172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17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17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17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172 8">
        <a:dk1>
          <a:srgbClr val="000000"/>
        </a:dk1>
        <a:lt1>
          <a:srgbClr val="FFFFFF"/>
        </a:lt1>
        <a:dk2>
          <a:srgbClr val="0000FF"/>
        </a:dk2>
        <a:lt2>
          <a:srgbClr val="99CCFF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C:\WINDOWS\Application Data\Microsoft\Templates\CS172.pot</Template>
  <TotalTime>625</TotalTime>
  <Words>472</Words>
  <Application>Microsoft Office PowerPoint</Application>
  <PresentationFormat>Letter Paper (8.5x11 in)</PresentationFormat>
  <Paragraphs>142</Paragraphs>
  <Slides>14</Slides>
  <Notes>13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CS172</vt:lpstr>
      <vt:lpstr>Equation</vt:lpstr>
      <vt:lpstr>Languages</vt:lpstr>
      <vt:lpstr>More about Languages</vt:lpstr>
      <vt:lpstr>A Word of Warning</vt:lpstr>
      <vt:lpstr>Recognizing Languages</vt:lpstr>
      <vt:lpstr>Finite Automaton</vt:lpstr>
      <vt:lpstr>A Simple Automaton (0)</vt:lpstr>
      <vt:lpstr>A Simple Automaton (1)</vt:lpstr>
      <vt:lpstr>A Simple Automaton (2)</vt:lpstr>
      <vt:lpstr>A Simple Automaton (3)</vt:lpstr>
      <vt:lpstr>Finite Automaton (def.)</vt:lpstr>
      <vt:lpstr>M = (Q,,,q,F)</vt:lpstr>
      <vt:lpstr>Recognizing Languages (def)</vt:lpstr>
      <vt:lpstr>Regular Languages</vt:lpstr>
      <vt:lpstr>Slide 14</vt:lpstr>
    </vt:vector>
  </TitlesOfParts>
  <Company>CWI Amsterdam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Wim van Dam</dc:creator>
  <cp:lastModifiedBy>kunnal</cp:lastModifiedBy>
  <cp:revision>28</cp:revision>
  <dcterms:created xsi:type="dcterms:W3CDTF">2001-08-27T07:35:01Z</dcterms:created>
  <dcterms:modified xsi:type="dcterms:W3CDTF">2019-05-14T06:43:20Z</dcterms:modified>
</cp:coreProperties>
</file>